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handoutMasterIdLst>
    <p:handoutMasterId r:id="rId10"/>
  </p:handoutMasterIdLst>
  <p:sldIdLst>
    <p:sldId id="256" r:id="rId2"/>
    <p:sldId id="288" r:id="rId3"/>
    <p:sldId id="271" r:id="rId4"/>
    <p:sldId id="285" r:id="rId5"/>
    <p:sldId id="287" r:id="rId6"/>
    <p:sldId id="286" r:id="rId7"/>
    <p:sldId id="289" r:id="rId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00"/>
    <a:srgbClr val="009900"/>
    <a:srgbClr val="333333"/>
    <a:srgbClr val="808080"/>
    <a:srgbClr val="5F5F5F"/>
    <a:srgbClr val="ADB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929"/>
  </p:normalViewPr>
  <p:slideViewPr>
    <p:cSldViewPr snapToGrid="0">
      <p:cViewPr varScale="1">
        <p:scale>
          <a:sx n="122" d="100"/>
          <a:sy n="122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A634F1-1F32-4FF1-A835-85D67F84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81720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D3FCE-D969-40AF-8BA2-A7F0A4B04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46494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1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B4C8936-17B7-48FA-A86E-CC5FDB12E08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57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0B1D-F9E9-4988-9F4E-19F076244BA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64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31E0B1D-F9E9-4988-9F4E-19F076244BA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539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31E0B1D-F9E9-4988-9F4E-19F076244BA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7323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31E0B1D-F9E9-4988-9F4E-19F076244BA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840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0B1D-F9E9-4988-9F4E-19F076244BA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326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0B1D-F9E9-4988-9F4E-19F076244BA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963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34FA-5A13-42D5-93D4-90ABA1821C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295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73FDB12-313C-4117-911C-04CFC9501A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44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FD0F-3B26-4717-BAB9-F42B8685C47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1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16F2EC98-A0E6-4ECC-99C9-7F67BB8085B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1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492F3-725A-4714-BF8C-330CB8D5C3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33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698E5-59BA-4BE1-9429-88E550F2BCD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25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04ED-B23E-4E21-BA96-FC4BD3C8684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20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2D79-0669-4E8E-901D-F9E8823704A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03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C99E-E38E-4E80-87E0-1E81B66F32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42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88BD-442E-47E6-9406-291FE77DFB8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07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E0B1D-F9E9-4988-9F4E-19F076244BA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81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85424" y="1419514"/>
            <a:ext cx="6439574" cy="2772160"/>
          </a:xfrm>
        </p:spPr>
        <p:txBody>
          <a:bodyPr anchor="ctr" anchorCtr="0">
            <a:normAutofit/>
          </a:bodyPr>
          <a:lstStyle/>
          <a:p>
            <a:pPr algn="ctr"/>
            <a:r>
              <a:rPr lang="sk-SK" altLang="en-US" sz="4000" b="1" dirty="0" smtClean="0"/>
              <a:t>izaiáš</a:t>
            </a:r>
            <a:br>
              <a:rPr lang="sk-SK" altLang="en-US" sz="4000" b="1" dirty="0" smtClean="0"/>
            </a:br>
            <a:r>
              <a:rPr lang="sk-SK" altLang="en-US" sz="4000" b="1" dirty="0" smtClean="0"/>
              <a:t>11:1-10</a:t>
            </a:r>
            <a:endParaRPr lang="en-US" altLang="en-US" sz="4000" b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4686" y="4817942"/>
            <a:ext cx="5861050" cy="74067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en-US" dirty="0"/>
              <a:t>Pavel Hanes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alt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Herl</a:t>
            </a:r>
            <a:r>
              <a:rPr lang="sk-SK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íkovice, jún/červen 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885" y="764373"/>
            <a:ext cx="6377940" cy="1212919"/>
          </a:xfrm>
        </p:spPr>
        <p:txBody>
          <a:bodyPr>
            <a:normAutofit/>
          </a:bodyPr>
          <a:lstStyle/>
          <a:p>
            <a:r>
              <a:rPr lang="sk-SK" dirty="0" smtClean="0"/>
              <a:t>(1</a:t>
            </a:r>
            <a:r>
              <a:rPr lang="sk-SK" smtClean="0"/>
              <a:t>) Izaiáš</a:t>
            </a:r>
            <a:br>
              <a:rPr lang="sk-SK" smtClean="0"/>
            </a:br>
            <a:r>
              <a:rPr lang="sk-SK" smtClean="0"/>
              <a:t>úvodné  poznámky</a:t>
            </a:r>
            <a:r>
              <a:rPr lang="en-US" smtClean="0"/>
              <a:t> </a:t>
            </a:r>
            <a:r>
              <a:rPr lang="sk-SK" smtClean="0"/>
              <a:t>–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362548"/>
          </a:xfrm>
        </p:spPr>
        <p:txBody>
          <a:bodyPr>
            <a:normAutofit/>
          </a:bodyPr>
          <a:lstStyle/>
          <a:p>
            <a:r>
              <a:rPr lang="sk-SK" dirty="0" smtClean="0"/>
              <a:t>Profetizmus </a:t>
            </a:r>
          </a:p>
          <a:p>
            <a:pPr lvl="1"/>
            <a:r>
              <a:rPr lang="sk-SK" dirty="0" smtClean="0"/>
              <a:t>teórie nabizmu</a:t>
            </a:r>
            <a:r>
              <a:rPr lang="sk-SK" smtClean="0"/>
              <a:t>; hebrejské pojmy; proroctvo a veštenie…</a:t>
            </a:r>
            <a:endParaRPr lang="en-US" smtClean="0"/>
          </a:p>
          <a:p>
            <a:pPr lvl="1"/>
            <a:r>
              <a:rPr lang="en-US" smtClean="0"/>
              <a:t>mo</a:t>
            </a:r>
            <a:r>
              <a:rPr lang="sk-SK" smtClean="0"/>
              <a:t>zaizmus </a:t>
            </a:r>
            <a:r>
              <a:rPr lang="sk-SK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↔ </a:t>
            </a:r>
            <a:r>
              <a:rPr lang="sk-SK"/>
              <a:t>profetizmus</a:t>
            </a:r>
            <a:r>
              <a:rPr lang="sk-SK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(?) → </a:t>
            </a:r>
            <a:r>
              <a:rPr lang="sk-SK"/>
              <a:t>Hoz</a:t>
            </a:r>
            <a:r>
              <a:rPr lang="sk-SK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6:5</a:t>
            </a:r>
            <a:endParaRPr lang="sk-SK" dirty="0"/>
          </a:p>
          <a:p>
            <a:r>
              <a:rPr lang="sk-SK" smtClean="0"/>
              <a:t>Žáner </a:t>
            </a:r>
            <a:endParaRPr lang="en-US" smtClean="0"/>
          </a:p>
          <a:p>
            <a:pPr lvl="1"/>
            <a:r>
              <a:rPr lang="sk-SK" smtClean="0"/>
              <a:t>poézia</a:t>
            </a:r>
            <a:r>
              <a:rPr lang="sk-SK" dirty="0" smtClean="0"/>
              <a:t>, </a:t>
            </a:r>
            <a:r>
              <a:rPr lang="sk-SK" smtClean="0"/>
              <a:t>prorocké </a:t>
            </a:r>
            <a:r>
              <a:rPr lang="sk-SK" smtClean="0"/>
              <a:t>výroky</a:t>
            </a:r>
            <a:endParaRPr lang="sk-SK" dirty="0" smtClean="0"/>
          </a:p>
          <a:p>
            <a:pPr lvl="1"/>
            <a:r>
              <a:rPr lang="sk-SK" smtClean="0"/>
              <a:t>metafora; paralelizmus; emocionalita…</a:t>
            </a:r>
            <a:endParaRPr lang="sk-SK" dirty="0" smtClean="0"/>
          </a:p>
          <a:p>
            <a:r>
              <a:rPr lang="sk-SK" dirty="0" smtClean="0"/>
              <a:t>Izaiáš-prorok (2Kr 19:2; Iz 37:2; 38:1; 39:3)</a:t>
            </a:r>
          </a:p>
          <a:p>
            <a:pPr lvl="1"/>
            <a:endParaRPr lang="sk-SK" dirty="0" smtClean="0"/>
          </a:p>
          <a:p>
            <a:r>
              <a:rPr lang="sk-SK" smtClean="0"/>
              <a:t>Autorstvo </a:t>
            </a:r>
            <a:r>
              <a:rPr lang="sk-SK" dirty="0" smtClean="0"/>
              <a:t>knihy „Izaiáš“</a:t>
            </a:r>
          </a:p>
          <a:p>
            <a:pPr lvl="1"/>
            <a:r>
              <a:rPr lang="sk-SK" smtClean="0"/>
              <a:t>inšpirácia textu → „pravda“ → teológia → viera/úcta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7" y="4788524"/>
            <a:ext cx="2930948" cy="37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275" y="546502"/>
            <a:ext cx="7537939" cy="1110359"/>
          </a:xfrm>
        </p:spPr>
        <p:txBody>
          <a:bodyPr>
            <a:normAutofit fontScale="90000"/>
          </a:bodyPr>
          <a:lstStyle/>
          <a:p>
            <a:r>
              <a:rPr lang="sk-SK" smtClean="0"/>
              <a:t>(2) </a:t>
            </a:r>
            <a:r>
              <a:rPr lang="sk-SK"/>
              <a:t>Izaiáš</a:t>
            </a:r>
            <a:br>
              <a:rPr lang="sk-SK"/>
            </a:br>
            <a:r>
              <a:rPr lang="sk-SK" smtClean="0"/>
              <a:t>Historické pozadie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337" y="2023008"/>
            <a:ext cx="7963878" cy="4651329"/>
          </a:xfrm>
        </p:spPr>
        <p:txBody>
          <a:bodyPr>
            <a:normAutofit lnSpcReduction="10000"/>
          </a:bodyPr>
          <a:lstStyle/>
          <a:p>
            <a:pPr lvl="2"/>
            <a:endParaRPr lang="sk-SK" smtClean="0"/>
          </a:p>
          <a:p>
            <a:pPr lvl="2"/>
            <a:endParaRPr lang="sk-SK"/>
          </a:p>
          <a:p>
            <a:pPr lvl="2"/>
            <a:endParaRPr lang="sk-SK" smtClean="0"/>
          </a:p>
          <a:p>
            <a:pPr lvl="2"/>
            <a:endParaRPr lang="sk-SK"/>
          </a:p>
          <a:p>
            <a:pPr lvl="2"/>
            <a:endParaRPr lang="sk-SK" smtClean="0"/>
          </a:p>
          <a:p>
            <a:pPr lvl="2"/>
            <a:endParaRPr lang="sk-SK"/>
          </a:p>
          <a:p>
            <a:pPr lvl="2"/>
            <a:endParaRPr lang="sk-SK" smtClean="0"/>
          </a:p>
          <a:p>
            <a:pPr lvl="2"/>
            <a:endParaRPr lang="sk-SK"/>
          </a:p>
          <a:p>
            <a:pPr lvl="2"/>
            <a:endParaRPr lang="sk-SK" smtClean="0"/>
          </a:p>
          <a:p>
            <a:pPr lvl="2"/>
            <a:endParaRPr lang="sk-SK"/>
          </a:p>
          <a:p>
            <a:pPr lvl="2"/>
            <a:endParaRPr lang="sk-SK" smtClean="0"/>
          </a:p>
          <a:p>
            <a:pPr lvl="2"/>
            <a:endParaRPr lang="sk-SK"/>
          </a:p>
          <a:p>
            <a:pPr lvl="2"/>
            <a:endParaRPr lang="sk-SK" smtClean="0"/>
          </a:p>
          <a:p>
            <a:pPr lvl="2"/>
            <a:endParaRPr lang="sk-SK"/>
          </a:p>
          <a:p>
            <a:pPr lvl="2"/>
            <a:endParaRPr lang="sk-SK" smtClean="0"/>
          </a:p>
          <a:p>
            <a:pPr marL="914400" lvl="2" indent="0">
              <a:buNone/>
            </a:pPr>
            <a:r>
              <a:rPr lang="en-US" smtClean="0"/>
              <a:t>https</a:t>
            </a:r>
            <a:r>
              <a:rPr lang="en-US"/>
              <a:t>://www.preceptaustin.org/isaiah-34-commentary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50" y="1921103"/>
            <a:ext cx="6588300" cy="42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369" y="640973"/>
            <a:ext cx="7041271" cy="1148861"/>
          </a:xfrm>
        </p:spPr>
        <p:txBody>
          <a:bodyPr>
            <a:normAutofit fontScale="90000"/>
          </a:bodyPr>
          <a:lstStyle/>
          <a:p>
            <a:r>
              <a:rPr lang="sk-SK" smtClean="0"/>
              <a:t>(3) </a:t>
            </a:r>
            <a:r>
              <a:rPr lang="sk-SK"/>
              <a:t>Izaiáš</a:t>
            </a:r>
            <a:br>
              <a:rPr lang="sk-SK"/>
            </a:br>
            <a:r>
              <a:rPr lang="sk-SK" smtClean="0"/>
              <a:t>Osnova knihy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4360" y="2039815"/>
            <a:ext cx="7955280" cy="4657970"/>
          </a:xfrm>
        </p:spPr>
        <p:txBody>
          <a:bodyPr>
            <a:normAutofit lnSpcReduction="10000"/>
          </a:bodyPr>
          <a:lstStyle/>
          <a:p>
            <a:pPr lvl="3"/>
            <a:endParaRPr lang="sk-SK" smtClean="0"/>
          </a:p>
          <a:p>
            <a:pPr lvl="3"/>
            <a:endParaRPr lang="sk-SK"/>
          </a:p>
          <a:p>
            <a:pPr lvl="3"/>
            <a:endParaRPr lang="sk-SK" smtClean="0"/>
          </a:p>
          <a:p>
            <a:pPr lvl="3"/>
            <a:endParaRPr lang="sk-SK"/>
          </a:p>
          <a:p>
            <a:pPr lvl="3"/>
            <a:endParaRPr lang="sk-SK" smtClean="0"/>
          </a:p>
          <a:p>
            <a:pPr lvl="3"/>
            <a:endParaRPr lang="sk-SK"/>
          </a:p>
          <a:p>
            <a:pPr lvl="3"/>
            <a:endParaRPr lang="sk-SK" smtClean="0"/>
          </a:p>
          <a:p>
            <a:pPr lvl="3"/>
            <a:endParaRPr lang="sk-SK"/>
          </a:p>
          <a:p>
            <a:pPr lvl="3"/>
            <a:endParaRPr lang="sk-SK" smtClean="0"/>
          </a:p>
          <a:p>
            <a:pPr lvl="3"/>
            <a:endParaRPr lang="sk-SK"/>
          </a:p>
          <a:p>
            <a:pPr lvl="3"/>
            <a:endParaRPr lang="sk-SK" smtClean="0"/>
          </a:p>
          <a:p>
            <a:pPr lvl="3"/>
            <a:endParaRPr lang="sk-SK"/>
          </a:p>
          <a:p>
            <a:pPr lvl="3"/>
            <a:endParaRPr lang="sk-SK" smtClean="0"/>
          </a:p>
          <a:p>
            <a:pPr lvl="3"/>
            <a:endParaRPr lang="sk-SK"/>
          </a:p>
          <a:p>
            <a:pPr lvl="3"/>
            <a:endParaRPr lang="sk-SK" smtClean="0"/>
          </a:p>
          <a:p>
            <a:pPr lvl="3"/>
            <a:endParaRPr lang="sk-SK" smtClean="0"/>
          </a:p>
          <a:p>
            <a:pPr marL="1371600" lvl="3" indent="0">
              <a:buNone/>
            </a:pPr>
            <a:r>
              <a:rPr lang="en-US" smtClean="0"/>
              <a:t>http</a:t>
            </a:r>
            <a:r>
              <a:rPr lang="en-US"/>
              <a:t>://</a:t>
            </a:r>
            <a:r>
              <a:rPr lang="en-US" smtClean="0"/>
              <a:t>www.swartzentrover.com/cotor/bible/Bible/Bible</a:t>
            </a:r>
            <a:r>
              <a:rPr lang="sk-SK" smtClean="0"/>
              <a:t> </a:t>
            </a:r>
            <a:r>
              <a:rPr lang="en-US" smtClean="0"/>
              <a:t>Charts/Chart</a:t>
            </a:r>
            <a:r>
              <a:rPr lang="sk-SK" smtClean="0"/>
              <a:t> </a:t>
            </a:r>
            <a:r>
              <a:rPr lang="en-US" smtClean="0"/>
              <a:t>of</a:t>
            </a:r>
            <a:r>
              <a:rPr lang="sk-SK" smtClean="0"/>
              <a:t> </a:t>
            </a:r>
            <a:r>
              <a:rPr lang="en-US" smtClean="0"/>
              <a:t>Isaiah.gif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3" y="1977514"/>
            <a:ext cx="6705601" cy="416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9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323" y="404865"/>
            <a:ext cx="8111979" cy="1293028"/>
          </a:xfrm>
        </p:spPr>
        <p:txBody>
          <a:bodyPr>
            <a:normAutofit/>
          </a:bodyPr>
          <a:lstStyle/>
          <a:p>
            <a:r>
              <a:rPr lang="sk-SK" smtClean="0"/>
              <a:t>(4) </a:t>
            </a:r>
            <a:r>
              <a:rPr lang="sk-SK"/>
              <a:t>Izaiáš</a:t>
            </a:r>
            <a:br>
              <a:rPr lang="sk-SK"/>
            </a:br>
            <a:r>
              <a:rPr lang="sk-SK" smtClean="0"/>
              <a:t>kontext jedenástej kapitoly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42" y="1697893"/>
            <a:ext cx="8111034" cy="504277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smtClean="0"/>
              <a:t>Iz 10:33-34 (</a:t>
            </a:r>
            <a:r>
              <a:rPr lang="en-US"/>
              <a:t>Bible : překlad 21. století</a:t>
            </a:r>
            <a:r>
              <a:rPr lang="sk-SK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sk-SK" smtClean="0"/>
          </a:p>
          <a:p>
            <a:pPr marL="457200" indent="-457200">
              <a:buFont typeface="+mj-lt"/>
              <a:buAutoNum type="arabicPeriod"/>
            </a:pPr>
            <a:endParaRPr lang="sk-SK"/>
          </a:p>
          <a:p>
            <a:pPr marL="457200" indent="-457200">
              <a:buFont typeface="+mj-lt"/>
              <a:buAutoNum type="arabicPeriod"/>
            </a:pPr>
            <a:endParaRPr lang="sk-SK" smtClean="0"/>
          </a:p>
          <a:p>
            <a:pPr marL="457200" indent="-457200">
              <a:buFont typeface="+mj-lt"/>
              <a:buAutoNum type="arabicPeriod"/>
            </a:pPr>
            <a:endParaRPr lang="sk-SK"/>
          </a:p>
          <a:p>
            <a:pPr marL="457200" indent="-457200">
              <a:buFont typeface="+mj-lt"/>
              <a:buAutoNum type="arabicPeriod"/>
            </a:pPr>
            <a:endParaRPr lang="sk-SK" smtClean="0"/>
          </a:p>
          <a:p>
            <a:pPr marL="457200" indent="-457200">
              <a:buFont typeface="+mj-lt"/>
              <a:buAutoNum type="arabicPeriod"/>
            </a:pPr>
            <a:r>
              <a:rPr lang="sk-SK" smtClean="0"/>
              <a:t>Iz 12:1</a:t>
            </a:r>
            <a:endParaRPr lang="en-US"/>
          </a:p>
          <a:p>
            <a:endParaRPr lang="sk-SK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96" y="2141415"/>
            <a:ext cx="5070141" cy="2094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098" y="4747882"/>
            <a:ext cx="3292011" cy="166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8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25" y="132463"/>
            <a:ext cx="7624574" cy="1078523"/>
          </a:xfrm>
        </p:spPr>
        <p:txBody>
          <a:bodyPr>
            <a:normAutofit/>
          </a:bodyPr>
          <a:lstStyle/>
          <a:p>
            <a:r>
              <a:rPr lang="sk-SK" smtClean="0"/>
              <a:t>(5) Izaiáš 11:1-10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2697038" cy="446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8" y="1065510"/>
            <a:ext cx="2258636" cy="802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76" y="1299015"/>
            <a:ext cx="2564802" cy="15078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16" y="1716406"/>
            <a:ext cx="2577046" cy="1090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2" y="2361865"/>
            <a:ext cx="3210321" cy="23559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76" y="2922850"/>
            <a:ext cx="4479156" cy="21679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42" y="5200372"/>
            <a:ext cx="5541108" cy="154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8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263" y="547077"/>
            <a:ext cx="7502378" cy="1383323"/>
          </a:xfrm>
        </p:spPr>
        <p:txBody>
          <a:bodyPr>
            <a:normAutofit/>
          </a:bodyPr>
          <a:lstStyle/>
          <a:p>
            <a:r>
              <a:rPr lang="sk-SK" smtClean="0"/>
              <a:t>(</a:t>
            </a:r>
            <a:r>
              <a:rPr lang="en-US" smtClean="0"/>
              <a:t>6</a:t>
            </a:r>
            <a:r>
              <a:rPr lang="sk-SK" smtClean="0"/>
              <a:t>) </a:t>
            </a:r>
            <a:r>
              <a:rPr lang="sk-SK"/>
              <a:t>Izaiáš </a:t>
            </a:r>
            <a:r>
              <a:rPr lang="sk-SK" smtClean="0"/>
              <a:t>1</a:t>
            </a:r>
            <a:r>
              <a:rPr lang="en-US" smtClean="0"/>
              <a:t>2</a:t>
            </a:r>
            <a:r>
              <a:rPr lang="sk-SK" smtClean="0"/>
              <a:t>:</a:t>
            </a:r>
            <a:r>
              <a:rPr lang="en-US" smtClean="0"/>
              <a:t>4</a:t>
            </a:r>
            <a:r>
              <a:rPr lang="sk-SK" smtClean="0"/>
              <a:t>-</a:t>
            </a:r>
            <a:r>
              <a:rPr lang="en-US" smtClean="0"/>
              <a:t>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" y="2439350"/>
            <a:ext cx="8104188" cy="3911287"/>
          </a:xfrm>
        </p:spPr>
      </p:pic>
    </p:spTree>
    <p:extLst>
      <p:ext uri="{BB962C8B-B14F-4D97-AF65-F5344CB8AC3E}">
        <p14:creationId xmlns:p14="http://schemas.microsoft.com/office/powerpoint/2010/main" val="134019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7457</TotalTime>
  <Words>118</Words>
  <Application>Microsoft Office PowerPoint</Application>
  <PresentationFormat>On-screen Show (4:3)</PresentationFormat>
  <Paragraphs>60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Times New Roman</vt:lpstr>
      <vt:lpstr>Vapor Trail</vt:lpstr>
      <vt:lpstr>izaiáš 11:1-10</vt:lpstr>
      <vt:lpstr>(1) Izaiáš úvodné  poznámky – 1</vt:lpstr>
      <vt:lpstr>(2) Izaiáš Historické pozadie</vt:lpstr>
      <vt:lpstr>(3) Izaiáš Osnova knihy</vt:lpstr>
      <vt:lpstr>(4) Izaiáš kontext jedenástej kapitoly</vt:lpstr>
      <vt:lpstr>(5) Izaiáš 11:1-10</vt:lpstr>
      <vt:lpstr>(6) Izaiáš 12:4-6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Pavel Hanes</dc:creator>
  <cp:lastModifiedBy>Pavel Hanes</cp:lastModifiedBy>
  <cp:revision>731</cp:revision>
  <cp:lastPrinted>2016-05-03T11:09:51Z</cp:lastPrinted>
  <dcterms:created xsi:type="dcterms:W3CDTF">2014-05-27T09:32:30Z</dcterms:created>
  <dcterms:modified xsi:type="dcterms:W3CDTF">2019-06-03T19:19:34Z</dcterms:modified>
</cp:coreProperties>
</file>