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64" r:id="rId3"/>
    <p:sldId id="267" r:id="rId4"/>
    <p:sldId id="258" r:id="rId5"/>
    <p:sldId id="266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>
      <p:cViewPr varScale="1">
        <p:scale>
          <a:sx n="118" d="100"/>
          <a:sy n="118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07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A2C-D4DA-4122-835A-1AB909A461B6}" type="datetimeFigureOut">
              <a:rPr lang="sk-SK" smtClean="0"/>
              <a:t>28. 9. 2015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E6EE4-5F9B-4009-9B25-3116DC6AB2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305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6EE4-5F9B-4009-9B25-3116DC6AB2E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628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B90F-5F84-4D77-8B4A-78E3E6DC9F8F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99A8-CF72-432C-8E97-4F4ABDB858F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426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9E00-A610-4F27-81DB-8E74342233F8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794FC-3703-4620-A07C-954724121D7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383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79B10-0696-4244-AC4B-DE8D822CAF7D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65056-4C7B-459F-9A9F-EAA446F86A6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902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1BDD-B071-43CA-91C2-249594DCFF13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BA97-D7CE-44B7-963B-166DFECE59E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57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B483-A685-4BC9-A4CC-44132F76D055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677F-70A9-4065-A662-4AFB0D07F20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4764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4AA2C-26BD-4B10-B665-02BB9B090543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83BD-611D-45B4-B493-B15450159B9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38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00AF5-D540-4CC4-9F81-7AB23BEE45BC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BFB37-CBE9-404F-A473-6996C634C61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86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00FB4-7CF7-4B80-97D8-0A49D9068F77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73895-BC8E-41F7-8CC6-80F7512498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35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A3FF-0FA9-4265-8B00-DEE63F4F3214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54C5B-913B-4B45-A8A1-505A615B0B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8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3589-C8E3-412F-A2E9-5E05EBEDE97E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98B72-A03E-41A2-BFF0-CC29E8CC08B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64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A257B-6DD4-4407-B1C0-39B517F23316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AB908-BDFA-4C7A-AE52-98095A1F91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748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3ED435-5937-4B41-BB5D-EF71E6969EF7}" type="datetimeFigureOut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199F6FE-7EEE-471A-B699-398AF39EFE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6" r:id="rId2"/>
    <p:sldLayoutId id="2147483822" r:id="rId3"/>
    <p:sldLayoutId id="2147483817" r:id="rId4"/>
    <p:sldLayoutId id="2147483818" r:id="rId5"/>
    <p:sldLayoutId id="2147483819" r:id="rId6"/>
    <p:sldLayoutId id="2147483823" r:id="rId7"/>
    <p:sldLayoutId id="2147483824" r:id="rId8"/>
    <p:sldLayoutId id="2147483825" r:id="rId9"/>
    <p:sldLayoutId id="2147483820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/>
          <a:p>
            <a:pPr algn="ctr" eaLnBrk="1" hangingPunct="1"/>
            <a:r>
              <a:rPr lang="en-US" altLang="sk-SK" sz="3000" smtClean="0"/>
              <a:t>Pavel Hanes</a:t>
            </a:r>
          </a:p>
          <a:p>
            <a:pPr algn="ctr" eaLnBrk="1" hangingPunct="1"/>
            <a:endParaRPr lang="sk-SK" altLang="sk-SK" sz="300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62000" y="2125663"/>
            <a:ext cx="7620000" cy="1463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sk-SK" altLang="sk-SK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UCTIEVANIE BOHA</a:t>
            </a:r>
            <a:r>
              <a:rPr lang="en-US" altLang="sk-SK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/>
            </a:r>
            <a:br>
              <a:rPr lang="en-US" altLang="sk-SK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</a:br>
            <a:r>
              <a:rPr lang="en-US" altLang="sk-SK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v</a:t>
            </a:r>
            <a:r>
              <a:rPr lang="sk-SK" altLang="sk-SK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živote a v cirkvi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sk-SK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PRAKTICK</a:t>
            </a:r>
            <a:r>
              <a:rPr lang="sk-SK" alt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</a:t>
            </a:r>
            <a:r>
              <a:rPr lang="en-US" alt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</a:t>
            </a:r>
            <a:r>
              <a:rPr lang="sk-SK" alt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ZNÁMKY – 3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altLang="sk-SK" smtClean="0"/>
              <a:t>(Láska vo vzťahoch)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mtClean="0"/>
              <a:t>všetko znáša – otvorená pre problémy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mtClean="0"/>
              <a:t>všetko verí – otvorená pre prekvapenia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mtClean="0"/>
              <a:t>všetko dúfa – otvorená pre budúcnosť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mtClean="0"/>
              <a:t>všetko vydrží – večná súdržnosť spoločenstva </a:t>
            </a:r>
            <a:br>
              <a:rPr lang="sk-SK" altLang="sk-SK" smtClean="0"/>
            </a:br>
            <a:r>
              <a:rPr lang="sk-SK" altLang="sk-SK" smtClean="0"/>
              <a:t>v Kristovi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mtClean="0"/>
              <a:t>Láska nikdy nezanikne – stála sviežosť vo vzťahoch založených na Kristovi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sk-SK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PRAKTICK</a:t>
            </a:r>
            <a:r>
              <a:rPr lang="sk-SK" altLang="sk-SK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É</a:t>
            </a:r>
            <a:r>
              <a:rPr lang="en-US" altLang="sk-SK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PO</a:t>
            </a:r>
            <a:r>
              <a:rPr lang="sk-SK" altLang="sk-SK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ZNÁMKY – </a:t>
            </a:r>
            <a:r>
              <a:rPr lang="sk-SK" alt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5006975"/>
          </a:xfrm>
        </p:spPr>
        <p:txBody>
          <a:bodyPr>
            <a:normAutofit fontScale="92500" lnSpcReduction="10000"/>
          </a:bodyPr>
          <a:lstStyle/>
          <a:p>
            <a:pPr marL="633412" indent="-514350">
              <a:buFont typeface="+mj-lt"/>
              <a:buAutoNum type="arabicPeriod" startAt="5"/>
            </a:pPr>
            <a:r>
              <a:rPr lang="sk-SK" dirty="0" smtClean="0"/>
              <a:t>Priestor, postoje, činnosť</a:t>
            </a:r>
          </a:p>
          <a:p>
            <a:pPr marL="925512" lvl="1" indent="-514350">
              <a:buClr>
                <a:schemeClr val="accent1"/>
              </a:buClr>
            </a:pPr>
            <a:r>
              <a:rPr lang="sk-SK" dirty="0" smtClean="0"/>
              <a:t>Božia prítomnosť a svätý priestor</a:t>
            </a:r>
          </a:p>
          <a:p>
            <a:pPr marL="925512" lvl="1" indent="-514350">
              <a:buClr>
                <a:schemeClr val="accent1"/>
              </a:buClr>
            </a:pPr>
            <a:r>
              <a:rPr lang="sk-SK" dirty="0" smtClean="0"/>
              <a:t>fyzické prejavy uctievania</a:t>
            </a:r>
          </a:p>
          <a:p>
            <a:pPr marL="925512" lvl="1" indent="-514350">
              <a:buClr>
                <a:schemeClr val="accent1"/>
              </a:buClr>
            </a:pPr>
            <a:r>
              <a:rPr lang="sk-SK" dirty="0" smtClean="0"/>
              <a:t>liturgia</a:t>
            </a:r>
          </a:p>
          <a:p>
            <a:r>
              <a:rPr lang="sk-SK" dirty="0" smtClean="0"/>
              <a:t>Záver</a:t>
            </a:r>
          </a:p>
          <a:p>
            <a:pPr lvl="1">
              <a:buClr>
                <a:schemeClr val="accent1"/>
              </a:buClr>
            </a:pPr>
            <a:r>
              <a:rPr lang="sk-SK" dirty="0" smtClean="0"/>
              <a:t>Uctievanie Boha zahrňuje celý život – myslenie, cítenie, konanie človeka</a:t>
            </a:r>
          </a:p>
          <a:p>
            <a:pPr lvl="1">
              <a:buClr>
                <a:schemeClr val="accent1"/>
              </a:buClr>
            </a:pPr>
            <a:r>
              <a:rPr lang="sk-SK" dirty="0" smtClean="0"/>
              <a:t>Uctievanie Boha začína znovuzrodením z viery </a:t>
            </a:r>
            <a:br>
              <a:rPr lang="sk-SK" dirty="0" smtClean="0"/>
            </a:br>
            <a:r>
              <a:rPr lang="sk-SK" dirty="0" smtClean="0"/>
              <a:t>v Krista</a:t>
            </a:r>
          </a:p>
          <a:p>
            <a:pPr lvl="1">
              <a:buClr>
                <a:schemeClr val="accent1"/>
              </a:buClr>
            </a:pPr>
            <a:r>
              <a:rPr lang="sk-SK" dirty="0" smtClean="0"/>
              <a:t>Uctievanie Boha v cirkvi vyžaduje hlboké vzťahy lásky medzi uctievajúcimi kresťanmi.</a:t>
            </a:r>
          </a:p>
        </p:txBody>
      </p:sp>
    </p:spTree>
    <p:extLst>
      <p:ext uri="{BB962C8B-B14F-4D97-AF65-F5344CB8AC3E}">
        <p14:creationId xmlns:p14="http://schemas.microsoft.com/office/powerpoint/2010/main" val="152872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sk-SK" alt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ÚVODNÉ POZNÁMKY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altLang="sk-SK" sz="3000" smtClean="0"/>
              <a:t>Uctievanie Boha – nie je len jedna z mnohých činností (osobných alebo cirkevných) </a:t>
            </a:r>
            <a:r>
              <a:rPr lang="sk-SK" altLang="sk-SK" sz="3000" smtClean="0">
                <a:sym typeface="Symbol" pitchFamily="18" charset="2"/>
              </a:rPr>
              <a:t> každá činnosť uctievača je konaná vo svetle poznania Boha (Pr 3:6)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sk-SK" smtClean="0"/>
              <a:t>Slovenské „ú</a:t>
            </a:r>
            <a:r>
              <a:rPr lang="en-US" altLang="sk-SK" smtClean="0"/>
              <a:t>cta” – </a:t>
            </a:r>
            <a:r>
              <a:rPr lang="sk-SK" altLang="sk-SK" smtClean="0"/>
              <a:t>pochádza z „počítať“; </a:t>
            </a:r>
            <a:r>
              <a:rPr lang="sk-SK" altLang="sk-SK" smtClean="0">
                <a:sym typeface="Symbol" pitchFamily="18" charset="2"/>
              </a:rPr>
              <a:t></a:t>
            </a:r>
            <a:r>
              <a:rPr lang="sk-SK" altLang="sk-SK" smtClean="0"/>
              <a:t> „pokladať“; „považovať“ </a:t>
            </a:r>
            <a:r>
              <a:rPr lang="sk-SK" altLang="sk-SK" smtClean="0">
                <a:sym typeface="Symbol" pitchFamily="18" charset="2"/>
              </a:rPr>
              <a:t> „oceňovať“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sk-SK" smtClean="0">
                <a:sym typeface="Symbol" pitchFamily="18" charset="2"/>
              </a:rPr>
              <a:t>Anglické „worship“ – </a:t>
            </a:r>
            <a:r>
              <a:rPr lang="en-US" altLang="sk-SK" smtClean="0">
                <a:sym typeface="Symbol" pitchFamily="18" charset="2"/>
              </a:rPr>
              <a:t>“worth” adj. + -ship</a:t>
            </a:r>
            <a:r>
              <a:rPr lang="sk-SK" altLang="sk-SK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sk-SK" sz="3000" smtClean="0">
                <a:sym typeface="Symbol" pitchFamily="18" charset="2"/>
              </a:rPr>
              <a:t>Cieľom uctievania nie je terapia  pocit bezpečia, ilúzia, šťastie, zdravie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sk-SK" smtClean="0">
                <a:sym typeface="Symbol" pitchFamily="18" charset="2"/>
              </a:rPr>
              <a:t>Uctievanie v podstate vyjadruje podriadenosť (Zj 19:10) a závislosť (Dan 6:7-10)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BIBLICKÝ VZŤAH K BOHU – 1</a:t>
            </a:r>
            <a:b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POJMY O POSTOJI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23925" lvl="1" indent="-51435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dirty="0" smtClean="0"/>
              <a:t>„srdce“</a:t>
            </a:r>
            <a:r>
              <a:rPr lang="sk-SK" altLang="sk-SK" dirty="0" smtClean="0"/>
              <a:t> –  a ústa (</a:t>
            </a:r>
            <a:r>
              <a:rPr lang="en-US" altLang="sk-SK" dirty="0" smtClean="0"/>
              <a:t>Is 29:13</a:t>
            </a:r>
            <a:r>
              <a:rPr lang="sk-SK" altLang="sk-SK" dirty="0" smtClean="0"/>
              <a:t>; </a:t>
            </a:r>
            <a:r>
              <a:rPr lang="en-US" altLang="sk-SK" dirty="0" smtClean="0"/>
              <a:t>Mt 15:8</a:t>
            </a:r>
            <a:r>
              <a:rPr lang="sk-SK" altLang="sk-SK" dirty="0" smtClean="0"/>
              <a:t>); celé srdce </a:t>
            </a:r>
            <a:br>
              <a:rPr lang="sk-SK" altLang="sk-SK" dirty="0" smtClean="0"/>
            </a:br>
            <a:r>
              <a:rPr lang="sk-SK" altLang="sk-SK" dirty="0" smtClean="0"/>
              <a:t>(</a:t>
            </a:r>
            <a:r>
              <a:rPr lang="en-US" altLang="sk-SK" dirty="0" err="1" smtClean="0"/>
              <a:t>Jer</a:t>
            </a:r>
            <a:r>
              <a:rPr lang="en-US" altLang="sk-SK" dirty="0" smtClean="0"/>
              <a:t> 29:13</a:t>
            </a:r>
            <a:r>
              <a:rPr lang="sk-SK" altLang="sk-SK" dirty="0" smtClean="0"/>
              <a:t>)</a:t>
            </a:r>
            <a:r>
              <a:rPr lang="en-US" altLang="sk-SK" dirty="0" smtClean="0"/>
              <a:t> </a:t>
            </a:r>
            <a:r>
              <a:rPr lang="sk-SK" altLang="sk-SK" dirty="0" smtClean="0"/>
              <a:t> </a:t>
            </a:r>
          </a:p>
          <a:p>
            <a:pPr marL="923925" lvl="1" indent="-51435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dirty="0" smtClean="0"/>
              <a:t>„strach“</a:t>
            </a:r>
            <a:r>
              <a:rPr lang="sk-SK" altLang="sk-SK" dirty="0" smtClean="0"/>
              <a:t> – rozdiel medzi Bohom a človekom </a:t>
            </a:r>
            <a:br>
              <a:rPr lang="sk-SK" altLang="sk-SK" dirty="0" smtClean="0"/>
            </a:br>
            <a:r>
              <a:rPr lang="sk-SK" altLang="sk-SK" dirty="0" smtClean="0"/>
              <a:t>(</a:t>
            </a:r>
            <a:r>
              <a:rPr lang="en-US" altLang="sk-SK" dirty="0" err="1" smtClean="0"/>
              <a:t>Ecc</a:t>
            </a:r>
            <a:r>
              <a:rPr lang="en-US" altLang="sk-SK" dirty="0" smtClean="0"/>
              <a:t> 5:2</a:t>
            </a:r>
            <a:r>
              <a:rPr lang="sk-SK" altLang="sk-SK" dirty="0" smtClean="0"/>
              <a:t>); podmienka poznania a porozumenia</a:t>
            </a:r>
            <a:br>
              <a:rPr lang="sk-SK" altLang="sk-SK" dirty="0" smtClean="0"/>
            </a:br>
            <a:r>
              <a:rPr lang="sk-SK" altLang="sk-SK" dirty="0" smtClean="0"/>
              <a:t>(Ž 111:10; </a:t>
            </a:r>
            <a:r>
              <a:rPr lang="sk-SK" altLang="sk-SK" dirty="0" err="1" smtClean="0"/>
              <a:t>Pr</a:t>
            </a:r>
            <a:r>
              <a:rPr lang="sk-SK" altLang="sk-SK" dirty="0" smtClean="0"/>
              <a:t> 1:7; Jób 28:28)</a:t>
            </a:r>
          </a:p>
          <a:p>
            <a:pPr marL="923925" lvl="1" indent="-51435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dirty="0" smtClean="0"/>
              <a:t>„viera“</a:t>
            </a:r>
            <a:r>
              <a:rPr lang="sk-SK" altLang="sk-SK" dirty="0" smtClean="0"/>
              <a:t> – prijatie (</a:t>
            </a:r>
            <a:r>
              <a:rPr lang="sk-SK" altLang="sk-SK" dirty="0" err="1" smtClean="0"/>
              <a:t>Heb</a:t>
            </a:r>
            <a:r>
              <a:rPr lang="sk-SK" altLang="sk-SK" dirty="0" smtClean="0"/>
              <a:t> 11:6); spravodlivosť </a:t>
            </a:r>
            <a:br>
              <a:rPr lang="sk-SK" altLang="sk-SK" dirty="0" smtClean="0"/>
            </a:br>
            <a:r>
              <a:rPr lang="sk-SK" altLang="sk-SK" dirty="0" smtClean="0"/>
              <a:t>(</a:t>
            </a:r>
            <a:r>
              <a:rPr lang="en-US" altLang="sk-SK" dirty="0" err="1" smtClean="0"/>
              <a:t>Gn</a:t>
            </a:r>
            <a:r>
              <a:rPr lang="en-US" altLang="sk-SK" dirty="0" smtClean="0"/>
              <a:t> 15:6</a:t>
            </a:r>
            <a:r>
              <a:rPr lang="sk-SK" altLang="sk-SK" dirty="0" smtClean="0"/>
              <a:t>)</a:t>
            </a:r>
          </a:p>
          <a:p>
            <a:pPr marL="923925" lvl="1" indent="-51435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dirty="0" smtClean="0"/>
              <a:t>„láska“</a:t>
            </a:r>
            <a:r>
              <a:rPr lang="sk-SK" altLang="sk-SK" dirty="0" smtClean="0"/>
              <a:t> – najväčšie prikázanie (</a:t>
            </a:r>
            <a:r>
              <a:rPr lang="sk-SK" altLang="sk-SK" dirty="0" err="1" smtClean="0"/>
              <a:t>Mt</a:t>
            </a:r>
            <a:r>
              <a:rPr lang="sk-SK" altLang="sk-SK" dirty="0" smtClean="0"/>
              <a:t> 22:37); podmienka reality (1Kor 13:1-3)</a:t>
            </a:r>
          </a:p>
          <a:p>
            <a:pPr marL="923925" lvl="1" indent="-51435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dirty="0" smtClean="0"/>
              <a:t>„obdiv“</a:t>
            </a:r>
            <a:r>
              <a:rPr lang="sk-SK" altLang="sk-SK" dirty="0" smtClean="0"/>
              <a:t> – podmienka chvály (</a:t>
            </a:r>
            <a:r>
              <a:rPr lang="en-US" altLang="sk-SK" dirty="0" smtClean="0"/>
              <a:t>2Tes 1:10</a:t>
            </a:r>
            <a:r>
              <a:rPr lang="sk-SK" altLang="sk-SK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410075"/>
          </a:xfrm>
          <a:noFill/>
        </p:spPr>
        <p:txBody>
          <a:bodyPr>
            <a:spAutoFit/>
          </a:bodyPr>
          <a:lstStyle/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„ticho“</a:t>
            </a:r>
            <a:r>
              <a:rPr lang="sk-SK" altLang="sk-SK" smtClean="0"/>
              <a:t> – pred tebou treba mlčať (Ž</a:t>
            </a:r>
            <a:r>
              <a:rPr lang="en-US" altLang="sk-SK" smtClean="0"/>
              <a:t> 65:2</a:t>
            </a:r>
            <a:r>
              <a:rPr lang="sk-SK" altLang="sk-SK" smtClean="0"/>
              <a:t>) „Mlč pred Hospodinom!“ (Ž 37:7)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„slová“</a:t>
            </a:r>
            <a:r>
              <a:rPr lang="sk-SK" altLang="sk-SK" smtClean="0"/>
              <a:t> – Hoz 14:3; Ž 16:2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„ďakovanie“</a:t>
            </a:r>
            <a:r>
              <a:rPr lang="sk-SK" altLang="sk-SK" smtClean="0"/>
              <a:t> – Ž 100:4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„chvála“</a:t>
            </a:r>
            <a:r>
              <a:rPr lang="sk-SK" altLang="sk-SK" smtClean="0"/>
              <a:t> – žalmy = „chvály“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„dobrorečenie“</a:t>
            </a:r>
            <a:r>
              <a:rPr lang="sk-SK" altLang="sk-SK" smtClean="0"/>
              <a:t> – Ž 66:8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„bojový pokrik“</a:t>
            </a:r>
            <a:r>
              <a:rPr lang="sk-SK" altLang="sk-SK" smtClean="0"/>
              <a:t> – Ž 98:4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„hudba“</a:t>
            </a:r>
            <a:r>
              <a:rPr lang="sk-SK" altLang="sk-SK" smtClean="0"/>
              <a:t> a </a:t>
            </a:r>
            <a:r>
              <a:rPr lang="sk-SK" altLang="sk-SK" b="1" smtClean="0"/>
              <a:t>„spev“</a:t>
            </a:r>
            <a:r>
              <a:rPr lang="sk-SK" altLang="sk-SK" smtClean="0"/>
              <a:t> – Ž 150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b="1" smtClean="0"/>
              <a:t>„vyznanie“</a:t>
            </a:r>
            <a:r>
              <a:rPr lang="sk-SK" altLang="sk-SK" smtClean="0"/>
              <a:t> (hriechov) – Ž 32:5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sk-SK" altLang="sk-SK" smtClean="0"/>
          </a:p>
          <a:p>
            <a:pPr marL="990600" lvl="1" indent="-533400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sk-SK" altLang="sk-SK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BIBLICKÝ VZŤAH K BOHU – 2 </a:t>
            </a:r>
            <a:b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POJMY O SLOVÁCH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7" name="Rectangle 29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728663" indent="-609600"/>
            <a:r>
              <a:rPr lang="sk-SK" altLang="sk-SK" b="1" smtClean="0"/>
              <a:t>„klaňať sa“</a:t>
            </a:r>
            <a:r>
              <a:rPr lang="sk-SK" altLang="sk-SK" smtClean="0"/>
              <a:t> – Ž 95:6; 96:9; 99:5; J 4:23-24; 1Kor 14:25</a:t>
            </a:r>
          </a:p>
          <a:p>
            <a:pPr marL="728663" indent="-609600"/>
            <a:r>
              <a:rPr lang="sk-SK" altLang="sk-SK" b="1" smtClean="0"/>
              <a:t>„kľaknúť si“ </a:t>
            </a:r>
            <a:r>
              <a:rPr lang="sk-SK" altLang="sk-SK" smtClean="0"/>
              <a:t>– Ž 95:6</a:t>
            </a:r>
          </a:p>
          <a:p>
            <a:pPr marL="728663" indent="-609600"/>
            <a:r>
              <a:rPr lang="sk-SK" altLang="sk-SK" b="1" smtClean="0"/>
              <a:t>„dvíhať ruky“ </a:t>
            </a:r>
            <a:r>
              <a:rPr lang="sk-SK" altLang="sk-SK" smtClean="0"/>
              <a:t>– Ž 134:2</a:t>
            </a:r>
          </a:p>
          <a:p>
            <a:pPr marL="728663" indent="-609600"/>
            <a:r>
              <a:rPr lang="sk-SK" altLang="sk-SK" b="1" smtClean="0"/>
              <a:t>„obetovať“ </a:t>
            </a:r>
            <a:r>
              <a:rPr lang="sk-SK" altLang="sk-SK" smtClean="0"/>
              <a:t>– Rim 12:1</a:t>
            </a:r>
          </a:p>
          <a:p>
            <a:pPr marL="728663" indent="-609600"/>
            <a:r>
              <a:rPr lang="sk-SK" altLang="sk-SK" b="1" smtClean="0"/>
              <a:t>„priniesť prvotiny“ </a:t>
            </a:r>
            <a:r>
              <a:rPr lang="sk-SK" altLang="sk-SK" smtClean="0"/>
              <a:t>– Ex 34:26</a:t>
            </a:r>
          </a:p>
          <a:p>
            <a:pPr marL="728663" indent="-609600"/>
            <a:r>
              <a:rPr lang="sk-SK" altLang="sk-SK" b="1" smtClean="0"/>
              <a:t>„pracovať“ </a:t>
            </a:r>
            <a:r>
              <a:rPr lang="sk-SK" altLang="sk-SK" smtClean="0"/>
              <a:t>– Nu 8:11</a:t>
            </a:r>
          </a:p>
        </p:txBody>
      </p:sp>
      <p:sp>
        <p:nvSpPr>
          <p:cNvPr id="22558" name="Rectangle 30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BIBLICKÝ VZŤAH K BOHU – 3</a:t>
            </a:r>
            <a:b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POJMY O KONANÍ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TEOLÓGIA/PSYCHOLÓGIA</a:t>
            </a:r>
            <a:b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UCTIEVANIA BOHA – 1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28663" indent="-609600">
              <a:buFont typeface="Wingdings 2" pitchFamily="18" charset="2"/>
              <a:buAutoNum type="arabicPeriod"/>
            </a:pPr>
            <a:r>
              <a:rPr lang="en-US" altLang="sk-SK" dirty="0" smtClean="0"/>
              <a:t>Novo</a:t>
            </a:r>
            <a:r>
              <a:rPr lang="sk-SK" altLang="sk-SK" dirty="0" smtClean="0"/>
              <a:t>zmluvné uctievanie</a:t>
            </a:r>
          </a:p>
          <a:p>
            <a:pPr marL="1020763" lvl="1" indent="-609600">
              <a:buClr>
                <a:schemeClr val="accent1"/>
              </a:buClr>
            </a:pPr>
            <a:r>
              <a:rPr lang="sk-SK" altLang="sk-SK" dirty="0" err="1" smtClean="0"/>
              <a:t>SZ</a:t>
            </a:r>
            <a:r>
              <a:rPr lang="sk-SK" altLang="sk-SK" dirty="0" smtClean="0"/>
              <a:t> – miesto; čas; osoby; </a:t>
            </a:r>
            <a:r>
              <a:rPr lang="sk-SK" altLang="sk-SK" dirty="0" smtClean="0"/>
              <a:t>rituál</a:t>
            </a:r>
            <a:endParaRPr lang="sk-SK" altLang="sk-SK" dirty="0" smtClean="0"/>
          </a:p>
          <a:p>
            <a:pPr marL="1020763" lvl="1" indent="-609600">
              <a:buClr>
                <a:schemeClr val="accent1"/>
              </a:buClr>
            </a:pPr>
            <a:r>
              <a:rPr lang="sk-SK" altLang="sk-SK" dirty="0" err="1" smtClean="0"/>
              <a:t>NZ</a:t>
            </a:r>
            <a:r>
              <a:rPr lang="sk-SK" altLang="sk-SK" dirty="0" smtClean="0"/>
              <a:t> – kresťania; vždy; </a:t>
            </a:r>
            <a:r>
              <a:rPr lang="sk-SK" altLang="sk-SK" smtClean="0"/>
              <a:t>všeobecné </a:t>
            </a:r>
            <a:r>
              <a:rPr lang="sk-SK" altLang="sk-SK" smtClean="0"/>
              <a:t>kňazstvo</a:t>
            </a:r>
            <a:r>
              <a:rPr lang="sk-SK" altLang="sk-SK" dirty="0" smtClean="0"/>
              <a:t>; </a:t>
            </a:r>
            <a:br>
              <a:rPr lang="sk-SK" altLang="sk-SK" dirty="0" smtClean="0"/>
            </a:br>
            <a:r>
              <a:rPr lang="sk-SK" altLang="sk-SK" dirty="0" smtClean="0"/>
              <a:t>v Duchu Svätom</a:t>
            </a:r>
            <a:endParaRPr lang="en-US" altLang="sk-SK" dirty="0" smtClean="0"/>
          </a:p>
          <a:p>
            <a:pPr marL="728663" indent="-609600">
              <a:buFont typeface="Wingdings 2" pitchFamily="18" charset="2"/>
              <a:buAutoNum type="arabicPeriod"/>
            </a:pPr>
            <a:r>
              <a:rPr lang="sk-SK" altLang="sk-SK" dirty="0" smtClean="0"/>
              <a:t>Exkluzivita vzťahu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 smtClean="0"/>
              <a:t>monoteizmus – Ex 20:3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 smtClean="0"/>
              <a:t>problém modlárstva – </a:t>
            </a:r>
            <a:r>
              <a:rPr lang="sk-SK" altLang="sk-SK" dirty="0" err="1" smtClean="0"/>
              <a:t>Iz</a:t>
            </a:r>
            <a:r>
              <a:rPr lang="sk-SK" altLang="sk-SK" dirty="0" smtClean="0"/>
              <a:t> 42:8; </a:t>
            </a:r>
            <a:r>
              <a:rPr lang="sk-SK" altLang="sk-SK" dirty="0" err="1" smtClean="0"/>
              <a:t>Joz</a:t>
            </a:r>
            <a:r>
              <a:rPr lang="sk-SK" altLang="sk-SK" dirty="0" smtClean="0"/>
              <a:t> 24:19; 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 smtClean="0"/>
              <a:t>problém prostredia – J 5:44; </a:t>
            </a:r>
            <a:r>
              <a:rPr lang="sk-SK" altLang="sk-SK" dirty="0" err="1" smtClean="0"/>
              <a:t>Pr</a:t>
            </a:r>
            <a:r>
              <a:rPr lang="sk-SK" altLang="sk-SK" dirty="0" smtClean="0"/>
              <a:t> 29:25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TEOLÓGIA/PSYCHOLÓGIA</a:t>
            </a:r>
            <a:b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altLang="sk-SK" sz="4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UCTIEVANIA BOHA – 2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3413" indent="-514350">
              <a:buFont typeface="+mj-lt"/>
              <a:buAutoNum type="arabicPeriod" startAt="3"/>
            </a:pPr>
            <a:r>
              <a:rPr lang="sk-SK" altLang="sk-SK" dirty="0"/>
              <a:t>Život </a:t>
            </a:r>
            <a:r>
              <a:rPr lang="sk-SK" altLang="sk-SK" dirty="0" smtClean="0"/>
              <a:t>v Kristu (nové narodenie)</a:t>
            </a:r>
            <a:endParaRPr lang="sk-SK" altLang="sk-SK" dirty="0"/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en-US" altLang="sk-SK" dirty="0" err="1"/>
              <a:t>uctievanie</a:t>
            </a:r>
            <a:r>
              <a:rPr lang="en-US" altLang="sk-SK" dirty="0"/>
              <a:t> Je</a:t>
            </a:r>
            <a:r>
              <a:rPr lang="sk-SK" altLang="sk-SK" dirty="0" err="1"/>
              <a:t>žiša</a:t>
            </a:r>
            <a:r>
              <a:rPr lang="sk-SK" altLang="sk-SK" dirty="0"/>
              <a:t> – J 5:23</a:t>
            </a:r>
            <a:endParaRPr lang="en-US" altLang="sk-SK" dirty="0"/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/>
              <a:t>„v duchu a v pravde“ – J 4:23-24; 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/>
              <a:t>„</a:t>
            </a:r>
            <a:r>
              <a:rPr lang="sk-SK" altLang="sk-SK" dirty="0" err="1"/>
              <a:t>Abba</a:t>
            </a:r>
            <a:r>
              <a:rPr lang="sk-SK" altLang="sk-SK" dirty="0"/>
              <a:t>“ – R 8:15; Gal 4:6</a:t>
            </a:r>
          </a:p>
          <a:p>
            <a:pPr marL="728663" indent="-609600">
              <a:buFont typeface="Wingdings 2" pitchFamily="18" charset="2"/>
              <a:buAutoNum type="arabicPeriod" startAt="3"/>
            </a:pPr>
            <a:r>
              <a:rPr lang="sk-SK" altLang="sk-SK" dirty="0" smtClean="0"/>
              <a:t>Vedenie Duchom Svätým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 smtClean="0"/>
              <a:t>uistenie – </a:t>
            </a:r>
            <a:r>
              <a:rPr lang="sk-SK" altLang="sk-SK" dirty="0" err="1" smtClean="0"/>
              <a:t>Rim</a:t>
            </a:r>
            <a:r>
              <a:rPr lang="sk-SK" altLang="sk-SK" dirty="0" smtClean="0"/>
              <a:t> 8:14, 16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 smtClean="0"/>
              <a:t>usmernenie – </a:t>
            </a:r>
            <a:r>
              <a:rPr lang="sk-SK" altLang="sk-SK" dirty="0" err="1" smtClean="0"/>
              <a:t>Rim</a:t>
            </a:r>
            <a:r>
              <a:rPr lang="sk-SK" altLang="sk-SK" dirty="0" smtClean="0"/>
              <a:t> 13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dirty="0" err="1" smtClean="0"/>
              <a:t>uschopnenie</a:t>
            </a:r>
            <a:r>
              <a:rPr lang="sk-SK" altLang="sk-SK" dirty="0" smtClean="0"/>
              <a:t> – </a:t>
            </a:r>
            <a:r>
              <a:rPr lang="sk-SK" altLang="sk-SK" dirty="0" err="1" smtClean="0"/>
              <a:t>Ef</a:t>
            </a:r>
            <a:r>
              <a:rPr lang="sk-SK" altLang="sk-SK" dirty="0" smtClean="0"/>
              <a:t> 2:18; </a:t>
            </a:r>
            <a:r>
              <a:rPr lang="sk-SK" altLang="sk-SK" dirty="0" err="1" smtClean="0"/>
              <a:t>Rim</a:t>
            </a:r>
            <a:r>
              <a:rPr lang="sk-SK" altLang="sk-SK" dirty="0" smtClean="0"/>
              <a:t> 8:26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endParaRPr lang="sk-SK" altLang="sk-SK" dirty="0" smtClean="0"/>
          </a:p>
          <a:p>
            <a:pPr marL="728663" indent="-609600"/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PRAKTICK</a:t>
            </a:r>
            <a:r>
              <a:rPr lang="sk-SK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</a:t>
            </a:r>
            <a:r>
              <a:rPr lang="en-US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</a:t>
            </a:r>
            <a:r>
              <a:rPr lang="sk-SK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ZNÁMKY – 1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/>
            <a:r>
              <a:rPr lang="sk-SK" altLang="sk-SK" smtClean="0"/>
              <a:t>1Kor 11:17 – 14:26; 1Kor 12:2</a:t>
            </a:r>
          </a:p>
          <a:p>
            <a:pPr marL="728663" indent="-609600">
              <a:buFont typeface="Wingdings 2" pitchFamily="18" charset="2"/>
              <a:buAutoNum type="arabicPeriod"/>
            </a:pPr>
            <a:r>
              <a:rPr lang="sk-SK" altLang="sk-SK" smtClean="0"/>
              <a:t>Pánov stôl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smtClean="0"/>
              <a:t>odpustenie (sloboda; pokora; priateľskosť)</a:t>
            </a:r>
          </a:p>
          <a:p>
            <a:pPr marL="728663" indent="-609600">
              <a:buFont typeface="Wingdings 2" pitchFamily="18" charset="2"/>
              <a:buAutoNum type="arabicPeriod"/>
            </a:pPr>
            <a:r>
              <a:rPr lang="sk-SK" altLang="sk-SK" smtClean="0"/>
              <a:t>Duchovné dary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smtClean="0"/>
              <a:t>„fungovanie“ tela Kristovho</a:t>
            </a:r>
          </a:p>
          <a:p>
            <a:pPr marL="728663" indent="-609600">
              <a:buFont typeface="Wingdings 2" pitchFamily="18" charset="2"/>
              <a:buAutoNum type="arabicPeriod" startAt="3"/>
            </a:pPr>
            <a:r>
              <a:rPr lang="sk-SK" altLang="sk-SK" smtClean="0"/>
              <a:t>Božia prítomnosť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r>
              <a:rPr lang="sk-SK" altLang="sk-SK" smtClean="0"/>
              <a:t>„</a:t>
            </a:r>
            <a:r>
              <a:rPr lang="en-US" altLang="sk-SK" smtClean="0"/>
              <a:t>Naozaj je Boh medzi vami!</a:t>
            </a:r>
            <a:r>
              <a:rPr lang="sk-SK" altLang="sk-SK" smtClean="0"/>
              <a:t>“ – </a:t>
            </a:r>
            <a:r>
              <a:rPr lang="en-US" altLang="sk-SK" smtClean="0"/>
              <a:t>1Kor 14</a:t>
            </a:r>
            <a:r>
              <a:rPr lang="sk-SK" altLang="sk-SK" smtClean="0"/>
              <a:t>:25</a:t>
            </a:r>
          </a:p>
          <a:p>
            <a:pPr marL="990600" lvl="1" indent="-533400">
              <a:buClr>
                <a:schemeClr val="accent1"/>
              </a:buClr>
              <a:buFont typeface="Wingdings 2" pitchFamily="18" charset="2"/>
              <a:buChar char="¡"/>
            </a:pPr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PRAKTICK</a:t>
            </a:r>
            <a:r>
              <a:rPr lang="sk-SK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</a:t>
            </a:r>
            <a:r>
              <a:rPr lang="en-US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PO</a:t>
            </a:r>
            <a:r>
              <a:rPr lang="sk-SK" altLang="sk-SK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ZNÁMKY – 2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257800"/>
          </a:xfrm>
        </p:spPr>
        <p:txBody>
          <a:bodyPr/>
          <a:lstStyle/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 startAt="4"/>
            </a:pPr>
            <a:r>
              <a:rPr lang="sk-SK" altLang="sk-SK" sz="2800" smtClean="0"/>
              <a:t>Láska vo vzťahoch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trpezlivá – znáša nepríjemnosti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dobrotivá – praje dobré a hľadá ako poslúžiť iným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nezávidí – väčšie duchovné dary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nevypína sa – necíti sa dôležitejšia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nevystatuje sa – neupozorňuje na svoje obdarovanie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nie je nehanebná – používa slušné spôsoby 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nie je sebecká – nehodnotí stretnutie podľa svojich potrieb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nerozčuľuje sa – má pokojné reakcie na problémy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nemyslí na zlé – nepodozrieva a nepredpovedá negatívny vývoj</a:t>
            </a:r>
          </a:p>
          <a:p>
            <a:pPr marL="990600" lvl="1" indent="-5334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altLang="sk-SK" sz="2400" smtClean="0"/>
              <a:t>neteší sa z nespravodlivosti, ale raduje sa z pravdy – chyby </a:t>
            </a:r>
            <a:br>
              <a:rPr lang="sk-SK" altLang="sk-SK" sz="2400" smtClean="0"/>
            </a:br>
            <a:r>
              <a:rPr lang="sk-SK" altLang="sk-SK" sz="2400" smtClean="0"/>
              <a:t>a hriechy iných ma neospravedlňujú robiť to isté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1194</TotalTime>
  <Words>540</Words>
  <Application>Microsoft Office PowerPoint</Application>
  <PresentationFormat>On-screen Show (4:3)</PresentationFormat>
  <Paragraphs>84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UCTIEVANIE BOHA v živote a v cirkvi</vt:lpstr>
      <vt:lpstr>ÚVODNÉ POZNÁMKY</vt:lpstr>
      <vt:lpstr>BIBLICKÝ VZŤAH K BOHU – 1 POJMY O POSTOJI</vt:lpstr>
      <vt:lpstr>BIBLICKÝ VZŤAH K BOHU – 2   POJMY O SLOVÁCH</vt:lpstr>
      <vt:lpstr>BIBLICKÝ VZŤAH K BOHU – 3 POJMY O KONANÍ</vt:lpstr>
      <vt:lpstr>TEOLÓGIA/PSYCHOLÓGIA UCTIEVANIA BOHA – 1</vt:lpstr>
      <vt:lpstr>TEOLÓGIA/PSYCHOLÓGIA UCTIEVANIA BOHA – 2</vt:lpstr>
      <vt:lpstr>PRAKTICKÉ POZNÁMKY – 1</vt:lpstr>
      <vt:lpstr>PRAKTICKÉ POZNÁMKY – 2</vt:lpstr>
      <vt:lpstr>PRAKTICKÉ POZNÁMKY – 3</vt:lpstr>
      <vt:lpstr>PRAKTICKÉ POZNÁMKY –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phanes</dc:creator>
  <cp:lastModifiedBy>phanes</cp:lastModifiedBy>
  <cp:revision>267</cp:revision>
  <dcterms:created xsi:type="dcterms:W3CDTF">2015-03-17T09:49:33Z</dcterms:created>
  <dcterms:modified xsi:type="dcterms:W3CDTF">2015-09-28T06:58:12Z</dcterms:modified>
</cp:coreProperties>
</file>