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handoutMasterIdLst>
    <p:handoutMasterId r:id="rId15"/>
  </p:handoutMasterIdLst>
  <p:sldIdLst>
    <p:sldId id="256" r:id="rId3"/>
    <p:sldId id="263" r:id="rId4"/>
    <p:sldId id="261" r:id="rId5"/>
    <p:sldId id="262" r:id="rId6"/>
    <p:sldId id="265" r:id="rId7"/>
    <p:sldId id="264" r:id="rId8"/>
    <p:sldId id="257" r:id="rId9"/>
    <p:sldId id="259" r:id="rId10"/>
    <p:sldId id="260"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009900"/>
    <a:srgbClr val="333333"/>
    <a:srgbClr val="808080"/>
    <a:srgbClr val="5F5F5F"/>
    <a:srgbClr val="ADB9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929"/>
  </p:normalViewPr>
  <p:slideViewPr>
    <p:cSldViewPr snapToGrid="0">
      <p:cViewPr varScale="1">
        <p:scale>
          <a:sx n="80" d="100"/>
          <a:sy n="8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7CF0E3-7C61-4D98-B64B-C522667339FB}" type="datetimeFigureOut">
              <a:rPr lang="en-US" smtClean="0"/>
              <a:t>03-Jun-14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A634F1-1F32-4FF1-A835-85D67F84E7FC}" type="slidenum">
              <a:rPr lang="en-US" smtClean="0"/>
              <a:t>‹#›</a:t>
            </a:fld>
            <a:endParaRPr lang="en-US"/>
          </a:p>
        </p:txBody>
      </p:sp>
    </p:spTree>
    <p:extLst>
      <p:ext uri="{BB962C8B-B14F-4D97-AF65-F5344CB8AC3E}">
        <p14:creationId xmlns:p14="http://schemas.microsoft.com/office/powerpoint/2010/main" val="24756817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B4C8936-17B7-48FA-A86E-CC5FDB12E087}" type="slidenum">
              <a:rPr lang="en-US" altLang="en-US" smtClean="0"/>
              <a:pPr/>
              <a:t>‹#›</a:t>
            </a:fld>
            <a:endParaRPr lang="en-US" altLang="en-US"/>
          </a:p>
        </p:txBody>
      </p:sp>
    </p:spTree>
    <p:extLst>
      <p:ext uri="{BB962C8B-B14F-4D97-AF65-F5344CB8AC3E}">
        <p14:creationId xmlns:p14="http://schemas.microsoft.com/office/powerpoint/2010/main" val="419074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31E0B1D-F9E9-4988-9F4E-19F076244BAF}" type="slidenum">
              <a:rPr lang="en-US" altLang="en-US" smtClean="0"/>
              <a:pPr/>
              <a:t>‹#›</a:t>
            </a:fld>
            <a:endParaRPr lang="en-US" altLang="en-US"/>
          </a:p>
        </p:txBody>
      </p:sp>
    </p:spTree>
    <p:extLst>
      <p:ext uri="{BB962C8B-B14F-4D97-AF65-F5344CB8AC3E}">
        <p14:creationId xmlns:p14="http://schemas.microsoft.com/office/powerpoint/2010/main" val="323273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1E0B1D-F9E9-4988-9F4E-19F076244BAF}" type="slidenum">
              <a:rPr lang="en-US" altLang="en-US" smtClean="0"/>
              <a:pPr/>
              <a:t>‹#›</a:t>
            </a:fld>
            <a:endParaRPr lang="en-US" altLang="en-US"/>
          </a:p>
        </p:txBody>
      </p:sp>
    </p:spTree>
    <p:extLst>
      <p:ext uri="{BB962C8B-B14F-4D97-AF65-F5344CB8AC3E}">
        <p14:creationId xmlns:p14="http://schemas.microsoft.com/office/powerpoint/2010/main" val="286249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1E0B1D-F9E9-4988-9F4E-19F076244BAF}" type="slidenum">
              <a:rPr lang="en-US"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05437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1E0B1D-F9E9-4988-9F4E-19F076244BAF}" type="slidenum">
              <a:rPr lang="en-US" altLang="en-US" smtClean="0"/>
              <a:pPr/>
              <a:t>‹#›</a:t>
            </a:fld>
            <a:endParaRPr lang="en-US" altLang="en-US"/>
          </a:p>
        </p:txBody>
      </p:sp>
    </p:spTree>
    <p:extLst>
      <p:ext uri="{BB962C8B-B14F-4D97-AF65-F5344CB8AC3E}">
        <p14:creationId xmlns:p14="http://schemas.microsoft.com/office/powerpoint/2010/main" val="305837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ltLang="en-US"/>
          </a:p>
        </p:txBody>
      </p:sp>
      <p:sp>
        <p:nvSpPr>
          <p:cNvPr id="4"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1E0B1D-F9E9-4988-9F4E-19F076244BAF}" type="slidenum">
              <a:rPr lang="en-US" altLang="en-US" smtClean="0"/>
              <a:pPr/>
              <a:t>‹#›</a:t>
            </a:fld>
            <a:endParaRPr lang="en-US" altLang="en-US"/>
          </a:p>
        </p:txBody>
      </p:sp>
    </p:spTree>
    <p:extLst>
      <p:ext uri="{BB962C8B-B14F-4D97-AF65-F5344CB8AC3E}">
        <p14:creationId xmlns:p14="http://schemas.microsoft.com/office/powerpoint/2010/main" val="62886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ltLang="en-US"/>
          </a:p>
        </p:txBody>
      </p:sp>
      <p:sp>
        <p:nvSpPr>
          <p:cNvPr id="4"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1E0B1D-F9E9-4988-9F4E-19F076244BAF}" type="slidenum">
              <a:rPr lang="en-US" altLang="en-US" smtClean="0"/>
              <a:pPr/>
              <a:t>‹#›</a:t>
            </a:fld>
            <a:endParaRPr lang="en-US" altLang="en-US"/>
          </a:p>
        </p:txBody>
      </p:sp>
    </p:spTree>
    <p:extLst>
      <p:ext uri="{BB962C8B-B14F-4D97-AF65-F5344CB8AC3E}">
        <p14:creationId xmlns:p14="http://schemas.microsoft.com/office/powerpoint/2010/main" val="1239319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E4A34FA-5A13-42D5-93D4-90ABA1821CE2}" type="slidenum">
              <a:rPr lang="en-US" altLang="en-US" smtClean="0"/>
              <a:pPr/>
              <a:t>‹#›</a:t>
            </a:fld>
            <a:endParaRPr lang="en-US" altLang="en-US"/>
          </a:p>
        </p:txBody>
      </p:sp>
    </p:spTree>
    <p:extLst>
      <p:ext uri="{BB962C8B-B14F-4D97-AF65-F5344CB8AC3E}">
        <p14:creationId xmlns:p14="http://schemas.microsoft.com/office/powerpoint/2010/main" val="139477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73FDB12-313C-4117-911C-04CFC9501AE7}" type="slidenum">
              <a:rPr lang="en-US" altLang="en-US" smtClean="0"/>
              <a:pPr/>
              <a:t>‹#›</a:t>
            </a:fld>
            <a:endParaRPr lang="en-US" altLang="en-US"/>
          </a:p>
        </p:txBody>
      </p:sp>
    </p:spTree>
    <p:extLst>
      <p:ext uri="{BB962C8B-B14F-4D97-AF65-F5344CB8AC3E}">
        <p14:creationId xmlns:p14="http://schemas.microsoft.com/office/powerpoint/2010/main" val="267735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n-US" altLang="en-US"/>
          </a:p>
        </p:txBody>
      </p:sp>
      <p:sp>
        <p:nvSpPr>
          <p:cNvPr id="5" name="Footer Placeholder 4"/>
          <p:cNvSpPr>
            <a:spLocks noGrp="1"/>
          </p:cNvSpPr>
          <p:nvPr>
            <p:ph type="ftr" sz="quarter" idx="11"/>
          </p:nvPr>
        </p:nvSpPr>
        <p:spPr>
          <a:xfrm>
            <a:off x="1921934" y="5054602"/>
            <a:ext cx="4064860" cy="279400"/>
          </a:xfrm>
        </p:spPr>
        <p:txBody>
          <a:bodyPr/>
          <a:lstStyle/>
          <a:p>
            <a:endParaRPr lang="en-US" altLang="en-US"/>
          </a:p>
        </p:txBody>
      </p:sp>
      <p:sp>
        <p:nvSpPr>
          <p:cNvPr id="6" name="Slide Number Placeholder 5"/>
          <p:cNvSpPr>
            <a:spLocks noGrp="1"/>
          </p:cNvSpPr>
          <p:nvPr>
            <p:ph type="sldNum" sz="quarter" idx="12"/>
          </p:nvPr>
        </p:nvSpPr>
        <p:spPr>
          <a:xfrm>
            <a:off x="6817317" y="5054602"/>
            <a:ext cx="413483" cy="279400"/>
          </a:xfrm>
        </p:spPr>
        <p:txBody>
          <a:bodyPr/>
          <a:lstStyle/>
          <a:p>
            <a:fld id="{BB4C8936-17B7-48FA-A86E-CC5FDB12E087}" type="slidenum">
              <a:rPr lang="en-US" altLang="en-US" smtClean="0"/>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771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C75FD0F-3B26-4717-BAB9-F42B8685C476}" type="slidenum">
              <a:rPr lang="en-US" altLang="en-US" smtClean="0"/>
              <a:pPr/>
              <a:t>‹#›</a:t>
            </a:fld>
            <a:endParaRPr lang="en-US" altLang="en-US"/>
          </a:p>
        </p:txBody>
      </p:sp>
    </p:spTree>
    <p:extLst>
      <p:ext uri="{BB962C8B-B14F-4D97-AF65-F5344CB8AC3E}">
        <p14:creationId xmlns:p14="http://schemas.microsoft.com/office/powerpoint/2010/main" val="299431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C75FD0F-3B26-4717-BAB9-F42B8685C476}" type="slidenum">
              <a:rPr lang="en-US" altLang="en-US" smtClean="0"/>
              <a:pPr/>
              <a:t>‹#›</a:t>
            </a:fld>
            <a:endParaRPr lang="en-US" altLang="en-US"/>
          </a:p>
        </p:txBody>
      </p:sp>
    </p:spTree>
    <p:extLst>
      <p:ext uri="{BB962C8B-B14F-4D97-AF65-F5344CB8AC3E}">
        <p14:creationId xmlns:p14="http://schemas.microsoft.com/office/powerpoint/2010/main" val="920193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6F2EC98-A0E6-4ECC-99C9-7F67BB8085B7}" type="slidenum">
              <a:rPr lang="en-US" altLang="en-US" smtClean="0"/>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313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E9492F3-725A-4714-BF8C-330CB8D5C365}" type="slidenum">
              <a:rPr lang="en-US" altLang="en-US" smtClean="0"/>
              <a:pPr/>
              <a:t>‹#›</a:t>
            </a:fld>
            <a:endParaRPr lang="en-US" altLang="en-US"/>
          </a:p>
        </p:txBody>
      </p:sp>
    </p:spTree>
    <p:extLst>
      <p:ext uri="{BB962C8B-B14F-4D97-AF65-F5344CB8AC3E}">
        <p14:creationId xmlns:p14="http://schemas.microsoft.com/office/powerpoint/2010/main" val="2801079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27698E5-59BA-4BE1-9429-88E550F2BCD4}" type="slidenum">
              <a:rPr lang="en-US" altLang="en-US" smtClean="0"/>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74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EE304ED-B23E-4E21-BA96-FC4BD3C86848}" type="slidenum">
              <a:rPr lang="en-US" altLang="en-US" smtClean="0"/>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684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342D79-0669-4E8E-901D-F9E8823704A0}" type="slidenum">
              <a:rPr lang="en-US" altLang="en-US" smtClean="0"/>
              <a:pPr/>
              <a:t>‹#›</a:t>
            </a:fld>
            <a:endParaRPr lang="en-US" altLang="en-US"/>
          </a:p>
        </p:txBody>
      </p:sp>
    </p:spTree>
    <p:extLst>
      <p:ext uri="{BB962C8B-B14F-4D97-AF65-F5344CB8AC3E}">
        <p14:creationId xmlns:p14="http://schemas.microsoft.com/office/powerpoint/2010/main" val="3797139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F61C99E-E38E-4E80-87E0-1E81B66F326E}" type="slidenum">
              <a:rPr lang="en-US" altLang="en-US" smtClean="0"/>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582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D7A88BD-442E-47E6-9406-291FE77DFB8C}" type="slidenum">
              <a:rPr lang="en-US" altLang="en-US" smtClean="0"/>
              <a:pPr/>
              <a:t>‹#›</a:t>
            </a:fld>
            <a:endParaRPr lang="en-US" altLang="en-US"/>
          </a:p>
        </p:txBody>
      </p:sp>
    </p:spTree>
    <p:extLst>
      <p:ext uri="{BB962C8B-B14F-4D97-AF65-F5344CB8AC3E}">
        <p14:creationId xmlns:p14="http://schemas.microsoft.com/office/powerpoint/2010/main" val="2853761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31E0B1D-F9E9-4988-9F4E-19F076244BAF}" type="slidenum">
              <a:rPr lang="en-US" altLang="en-US" smtClean="0"/>
              <a:pPr/>
              <a:t>‹#›</a:t>
            </a:fld>
            <a:endParaRPr lang="en-US" altLang="en-US"/>
          </a:p>
        </p:txBody>
      </p:sp>
    </p:spTree>
    <p:extLst>
      <p:ext uri="{BB962C8B-B14F-4D97-AF65-F5344CB8AC3E}">
        <p14:creationId xmlns:p14="http://schemas.microsoft.com/office/powerpoint/2010/main" val="87437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1E0B1D-F9E9-4988-9F4E-19F076244BAF}" type="slidenum">
              <a:rPr lang="en-US" altLang="en-US" smtClean="0"/>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62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1E0B1D-F9E9-4988-9F4E-19F076244BAF}" type="slidenum">
              <a:rPr lang="en-US" altLang="en-US" smtClean="0"/>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10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6F2EC98-A0E6-4ECC-99C9-7F67BB8085B7}" type="slidenum">
              <a:rPr lang="en-US" altLang="en-US" smtClean="0"/>
              <a:pPr/>
              <a:t>‹#›</a:t>
            </a:fld>
            <a:endParaRPr lang="en-US" altLang="en-US"/>
          </a:p>
        </p:txBody>
      </p:sp>
    </p:spTree>
    <p:extLst>
      <p:ext uri="{BB962C8B-B14F-4D97-AF65-F5344CB8AC3E}">
        <p14:creationId xmlns:p14="http://schemas.microsoft.com/office/powerpoint/2010/main" val="3645828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1E0B1D-F9E9-4988-9F4E-19F076244BAF}" type="slidenum">
              <a:rPr lang="en-US" altLang="en-US" smtClean="0"/>
              <a:pPr/>
              <a:t>‹#›</a:t>
            </a:fld>
            <a:endParaRPr lang="en-US" altLang="en-US"/>
          </a:p>
        </p:txBody>
      </p:sp>
    </p:spTree>
    <p:extLst>
      <p:ext uri="{BB962C8B-B14F-4D97-AF65-F5344CB8AC3E}">
        <p14:creationId xmlns:p14="http://schemas.microsoft.com/office/powerpoint/2010/main" val="141306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1E0B1D-F9E9-4988-9F4E-19F076244BAF}" type="slidenum">
              <a:rPr lang="en-US" altLang="en-US" smtClean="0"/>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130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1E0B1D-F9E9-4988-9F4E-19F076244BAF}" type="slidenum">
              <a:rPr lang="en-US" altLang="en-US" smtClean="0"/>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3328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E4A34FA-5A13-42D5-93D4-90ABA1821CE2}" type="slidenum">
              <a:rPr lang="en-US" altLang="en-US" smtClean="0"/>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166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73FDB12-313C-4117-911C-04CFC9501AE7}" type="slidenum">
              <a:rPr lang="en-US" altLang="en-US" smtClean="0"/>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542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E9492F3-725A-4714-BF8C-330CB8D5C365}" type="slidenum">
              <a:rPr lang="en-US" altLang="en-US" smtClean="0"/>
              <a:pPr/>
              <a:t>‹#›</a:t>
            </a:fld>
            <a:endParaRPr lang="en-US" altLang="en-US"/>
          </a:p>
        </p:txBody>
      </p:sp>
    </p:spTree>
    <p:extLst>
      <p:ext uri="{BB962C8B-B14F-4D97-AF65-F5344CB8AC3E}">
        <p14:creationId xmlns:p14="http://schemas.microsoft.com/office/powerpoint/2010/main" val="34566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27698E5-59BA-4BE1-9429-88E550F2BCD4}" type="slidenum">
              <a:rPr lang="en-US" altLang="en-US" smtClean="0"/>
              <a:pPr/>
              <a:t>‹#›</a:t>
            </a:fld>
            <a:endParaRPr lang="en-US" altLang="en-US"/>
          </a:p>
        </p:txBody>
      </p:sp>
    </p:spTree>
    <p:extLst>
      <p:ext uri="{BB962C8B-B14F-4D97-AF65-F5344CB8AC3E}">
        <p14:creationId xmlns:p14="http://schemas.microsoft.com/office/powerpoint/2010/main" val="206765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US" altLang="en-US"/>
          </a:p>
        </p:txBody>
      </p:sp>
      <p:sp>
        <p:nvSpPr>
          <p:cNvPr id="5" name="Footer Placeholder 3"/>
          <p:cNvSpPr>
            <a:spLocks noGrp="1"/>
          </p:cNvSpPr>
          <p:nvPr>
            <p:ph type="ftr" sz="quarter" idx="11"/>
          </p:nvPr>
        </p:nvSpPr>
        <p:spPr/>
        <p:txBody>
          <a:bodyPr/>
          <a:lstStyle/>
          <a:p>
            <a:endParaRPr lang="en-US" altLang="en-US"/>
          </a:p>
        </p:txBody>
      </p:sp>
      <p:sp>
        <p:nvSpPr>
          <p:cNvPr id="6" name="Slide Number Placeholder 4"/>
          <p:cNvSpPr>
            <a:spLocks noGrp="1"/>
          </p:cNvSpPr>
          <p:nvPr>
            <p:ph type="sldNum" sz="quarter" idx="12"/>
          </p:nvPr>
        </p:nvSpPr>
        <p:spPr/>
        <p:txBody>
          <a:bodyPr/>
          <a:lstStyle/>
          <a:p>
            <a:fld id="{FEE304ED-B23E-4E21-BA96-FC4BD3C86848}" type="slidenum">
              <a:rPr lang="en-US" altLang="en-US" smtClean="0"/>
              <a:pPr/>
              <a:t>‹#›</a:t>
            </a:fld>
            <a:endParaRPr lang="en-US" altLang="en-US"/>
          </a:p>
        </p:txBody>
      </p:sp>
    </p:spTree>
    <p:extLst>
      <p:ext uri="{BB962C8B-B14F-4D97-AF65-F5344CB8AC3E}">
        <p14:creationId xmlns:p14="http://schemas.microsoft.com/office/powerpoint/2010/main" val="213433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ltLang="en-US"/>
          </a:p>
        </p:txBody>
      </p:sp>
      <p:sp>
        <p:nvSpPr>
          <p:cNvPr id="5" name="Footer Placeholder 2"/>
          <p:cNvSpPr>
            <a:spLocks noGrp="1"/>
          </p:cNvSpPr>
          <p:nvPr>
            <p:ph type="ftr" sz="quarter" idx="11"/>
          </p:nvPr>
        </p:nvSpPr>
        <p:spPr/>
        <p:txBody>
          <a:bodyPr/>
          <a:lstStyle/>
          <a:p>
            <a:endParaRPr lang="en-US" altLang="en-US"/>
          </a:p>
        </p:txBody>
      </p:sp>
      <p:sp>
        <p:nvSpPr>
          <p:cNvPr id="6" name="Slide Number Placeholder 3"/>
          <p:cNvSpPr>
            <a:spLocks noGrp="1"/>
          </p:cNvSpPr>
          <p:nvPr>
            <p:ph type="sldNum" sz="quarter" idx="12"/>
          </p:nvPr>
        </p:nvSpPr>
        <p:spPr/>
        <p:txBody>
          <a:bodyPr/>
          <a:lstStyle/>
          <a:p>
            <a:fld id="{A5342D79-0669-4E8E-901D-F9E8823704A0}" type="slidenum">
              <a:rPr lang="en-US" altLang="en-US" smtClean="0"/>
              <a:pPr/>
              <a:t>‹#›</a:t>
            </a:fld>
            <a:endParaRPr lang="en-US" altLang="en-US"/>
          </a:p>
        </p:txBody>
      </p:sp>
    </p:spTree>
    <p:extLst>
      <p:ext uri="{BB962C8B-B14F-4D97-AF65-F5344CB8AC3E}">
        <p14:creationId xmlns:p14="http://schemas.microsoft.com/office/powerpoint/2010/main" val="58020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endParaRPr lang="en-US" altLang="en-US"/>
          </a:p>
        </p:txBody>
      </p:sp>
      <p:sp>
        <p:nvSpPr>
          <p:cNvPr id="5" name="Footer Placeholder 5"/>
          <p:cNvSpPr>
            <a:spLocks noGrp="1"/>
          </p:cNvSpPr>
          <p:nvPr>
            <p:ph type="ftr" sz="quarter" idx="11"/>
          </p:nvPr>
        </p:nvSpPr>
        <p:spPr/>
        <p:txBody>
          <a:bodyPr/>
          <a:lstStyle/>
          <a:p>
            <a:endParaRPr lang="en-US" altLang="en-US"/>
          </a:p>
        </p:txBody>
      </p:sp>
      <p:sp>
        <p:nvSpPr>
          <p:cNvPr id="6" name="Slide Number Placeholder 6"/>
          <p:cNvSpPr>
            <a:spLocks noGrp="1"/>
          </p:cNvSpPr>
          <p:nvPr>
            <p:ph type="sldNum" sz="quarter" idx="12"/>
          </p:nvPr>
        </p:nvSpPr>
        <p:spPr/>
        <p:txBody>
          <a:bodyPr/>
          <a:lstStyle/>
          <a:p>
            <a:fld id="{BF61C99E-E38E-4E80-87E0-1E81B66F326E}" type="slidenum">
              <a:rPr lang="en-US" altLang="en-US" smtClean="0"/>
              <a:pPr/>
              <a:t>‹#›</a:t>
            </a:fld>
            <a:endParaRPr lang="en-US" altLang="en-US"/>
          </a:p>
        </p:txBody>
      </p:sp>
    </p:spTree>
    <p:extLst>
      <p:ext uri="{BB962C8B-B14F-4D97-AF65-F5344CB8AC3E}">
        <p14:creationId xmlns:p14="http://schemas.microsoft.com/office/powerpoint/2010/main" val="278646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D7A88BD-442E-47E6-9406-291FE77DFB8C}" type="slidenum">
              <a:rPr lang="en-US" altLang="en-US" smtClean="0"/>
              <a:pPr/>
              <a:t>‹#›</a:t>
            </a:fld>
            <a:endParaRPr lang="en-US" altLang="en-US"/>
          </a:p>
        </p:txBody>
      </p:sp>
    </p:spTree>
    <p:extLst>
      <p:ext uri="{BB962C8B-B14F-4D97-AF65-F5344CB8AC3E}">
        <p14:creationId xmlns:p14="http://schemas.microsoft.com/office/powerpoint/2010/main" val="341670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lt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lt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31E0B1D-F9E9-4988-9F4E-19F076244BAF}" type="slidenum">
              <a:rPr lang="en-US" altLang="en-US" smtClean="0"/>
              <a:pPr/>
              <a:t>‹#›</a:t>
            </a:fld>
            <a:endParaRPr lang="en-US" altLang="en-US"/>
          </a:p>
        </p:txBody>
      </p:sp>
    </p:spTree>
    <p:extLst>
      <p:ext uri="{BB962C8B-B14F-4D97-AF65-F5344CB8AC3E}">
        <p14:creationId xmlns:p14="http://schemas.microsoft.com/office/powerpoint/2010/main" val="2239563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1E0B1D-F9E9-4988-9F4E-19F076244BAF}" type="slidenum">
              <a:rPr lang="en-US" altLang="en-US" smtClean="0"/>
              <a:pPr/>
              <a:t>‹#›</a:t>
            </a:fld>
            <a:endParaRPr lang="en-US" altLang="en-US"/>
          </a:p>
        </p:txBody>
      </p:sp>
    </p:spTree>
    <p:extLst>
      <p:ext uri="{BB962C8B-B14F-4D97-AF65-F5344CB8AC3E}">
        <p14:creationId xmlns:p14="http://schemas.microsoft.com/office/powerpoint/2010/main" val="4124324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1600200" y="1443790"/>
            <a:ext cx="6019800" cy="2646948"/>
          </a:xfrm>
        </p:spPr>
        <p:txBody>
          <a:bodyPr>
            <a:normAutofit fontScale="90000"/>
          </a:bodyPr>
          <a:lstStyle/>
          <a:p>
            <a:pPr algn="ctr"/>
            <a:r>
              <a:rPr lang="en-US" altLang="en-US" sz="4000" b="1" smtClean="0"/>
              <a:t>BIBLICAL ANTHROPOLOGY </a:t>
            </a:r>
            <a:br>
              <a:rPr lang="en-US" altLang="en-US" sz="4000" b="1" smtClean="0"/>
            </a:br>
            <a:r>
              <a:rPr lang="en-US" altLang="en-US" sz="4000" b="1" smtClean="0"/>
              <a:t>IN EDUCATION</a:t>
            </a:r>
            <a:r>
              <a:rPr lang="en-US" altLang="en-US" sz="4000" smtClean="0"/>
              <a:t/>
            </a:r>
            <a:br>
              <a:rPr lang="en-US" altLang="en-US" sz="4000" smtClean="0"/>
            </a:br>
            <a:r>
              <a:rPr lang="en-US" altLang="en-US" sz="4000" smtClean="0"/>
              <a:t/>
            </a:r>
            <a:br>
              <a:rPr lang="en-US" altLang="en-US" sz="4000" smtClean="0"/>
            </a:br>
            <a:r>
              <a:rPr lang="en-US" altLang="en-US" sz="2000" smtClean="0"/>
              <a:t>Dana &amp; Pavel Hanes</a:t>
            </a:r>
            <a:endParaRPr lang="en-US" altLang="en-US" sz="2000"/>
          </a:p>
        </p:txBody>
      </p:sp>
      <p:sp>
        <p:nvSpPr>
          <p:cNvPr id="26627" name="Rectangle 3"/>
          <p:cNvSpPr>
            <a:spLocks noGrp="1" noChangeArrowheads="1"/>
          </p:cNvSpPr>
          <p:nvPr>
            <p:ph type="subTitle" idx="1"/>
          </p:nvPr>
        </p:nvSpPr>
        <p:spPr>
          <a:xfrm>
            <a:off x="1679575" y="4259178"/>
            <a:ext cx="5861050" cy="932113"/>
          </a:xfrm>
        </p:spPr>
        <p:txBody>
          <a:bodyPr/>
          <a:lstStyle/>
          <a:p>
            <a:pPr algn="ctr"/>
            <a:r>
              <a:rPr lang="en-US" altLang="en-US" sz="3600" smtClean="0">
                <a:effectLst>
                  <a:outerShdw blurRad="38100" dist="38100" dir="2700000" algn="tl">
                    <a:srgbClr val="C0C0C0"/>
                  </a:outerShdw>
                </a:effectLst>
              </a:rPr>
              <a:t>Theory and Practice</a:t>
            </a:r>
            <a:endParaRPr lang="en-US" altLang="en-US" sz="36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Teaching Values Using Biblical Anthropology</a:t>
            </a:r>
            <a:endParaRPr lang="en-US"/>
          </a:p>
        </p:txBody>
      </p:sp>
      <p:sp>
        <p:nvSpPr>
          <p:cNvPr id="3" name="Content Placeholder 2"/>
          <p:cNvSpPr>
            <a:spLocks noGrp="1"/>
          </p:cNvSpPr>
          <p:nvPr>
            <p:ph idx="1"/>
          </p:nvPr>
        </p:nvSpPr>
        <p:spPr/>
        <p:txBody>
          <a:bodyPr/>
          <a:lstStyle/>
          <a:p>
            <a:r>
              <a:rPr lang="en-US" smtClean="0"/>
              <a:t>Values perceived by all humans:</a:t>
            </a:r>
          </a:p>
          <a:p>
            <a:pPr lvl="1"/>
            <a:r>
              <a:rPr lang="en-US" smtClean="0"/>
              <a:t>(Rom 1:20) For </a:t>
            </a:r>
            <a:r>
              <a:rPr lang="en-US"/>
              <a:t>his invisible attributes, namely, his eternal </a:t>
            </a:r>
            <a:r>
              <a:rPr lang="en-US" u="sng"/>
              <a:t>power</a:t>
            </a:r>
            <a:r>
              <a:rPr lang="en-US"/>
              <a:t> and </a:t>
            </a:r>
            <a:r>
              <a:rPr lang="en-US" u="sng"/>
              <a:t>divine nature</a:t>
            </a:r>
            <a:r>
              <a:rPr lang="en-US"/>
              <a:t>, have been clearly perceived, ever since the creation of the world, in the things that have been made</a:t>
            </a:r>
            <a:r>
              <a:rPr lang="en-US" smtClean="0"/>
              <a:t>.</a:t>
            </a:r>
          </a:p>
          <a:p>
            <a:r>
              <a:rPr lang="en-US" smtClean="0"/>
              <a:t>Values that require Christian faith in Jesus’ death on the cross</a:t>
            </a:r>
          </a:p>
          <a:p>
            <a:pPr lvl="1"/>
            <a:r>
              <a:rPr lang="en-US" smtClean="0"/>
              <a:t>(John 3:3) Truly</a:t>
            </a:r>
            <a:r>
              <a:rPr lang="en-US"/>
              <a:t>, truly, I say to you, unless one is born again he cannot see the kingdom of God.</a:t>
            </a:r>
          </a:p>
        </p:txBody>
      </p:sp>
    </p:spTree>
    <p:extLst>
      <p:ext uri="{BB962C8B-B14F-4D97-AF65-F5344CB8AC3E}">
        <p14:creationId xmlns:p14="http://schemas.microsoft.com/office/powerpoint/2010/main" val="185303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Theory in Practice</a:t>
            </a:r>
            <a:endParaRPr lang="en-US"/>
          </a:p>
        </p:txBody>
      </p:sp>
      <p:sp>
        <p:nvSpPr>
          <p:cNvPr id="3" name="Content Placeholder 2"/>
          <p:cNvSpPr>
            <a:spLocks noGrp="1"/>
          </p:cNvSpPr>
          <p:nvPr>
            <p:ph idx="1"/>
          </p:nvPr>
        </p:nvSpPr>
        <p:spPr>
          <a:xfrm>
            <a:off x="827699" y="2052925"/>
            <a:ext cx="7943321" cy="4600538"/>
          </a:xfrm>
        </p:spPr>
        <p:txBody>
          <a:bodyPr>
            <a:normAutofit/>
          </a:bodyPr>
          <a:lstStyle/>
          <a:p>
            <a:r>
              <a:rPr lang="en-US" smtClean="0"/>
              <a:t>Values come “from above” (have ontological status – they are derived from God – his existence, character, will</a:t>
            </a:r>
            <a:r>
              <a:rPr lang="en-US" smtClean="0">
                <a:sym typeface="Symbol" panose="05050102010706020507" pitchFamily="18" charset="2"/>
              </a:rPr>
              <a:t></a:t>
            </a:r>
            <a:r>
              <a:rPr lang="en-US" smtClean="0"/>
              <a:t>)</a:t>
            </a:r>
          </a:p>
          <a:p>
            <a:r>
              <a:rPr lang="en-US" smtClean="0"/>
              <a:t>The human spirit is eternal (highest value) – its interests should be our highest priority.</a:t>
            </a:r>
          </a:p>
          <a:p>
            <a:r>
              <a:rPr lang="en-US" smtClean="0"/>
              <a:t>The human spirit can contact us with God (the source of all values) – we care about </a:t>
            </a:r>
            <a:r>
              <a:rPr lang="en-US" i="1" smtClean="0"/>
              <a:t>faith</a:t>
            </a:r>
            <a:r>
              <a:rPr lang="en-US" smtClean="0"/>
              <a:t> and the </a:t>
            </a:r>
            <a:r>
              <a:rPr lang="en-US" i="1" smtClean="0"/>
              <a:t>Word of God</a:t>
            </a:r>
            <a:r>
              <a:rPr lang="en-US" smtClean="0"/>
              <a:t> in education</a:t>
            </a:r>
          </a:p>
          <a:p>
            <a:r>
              <a:rPr lang="en-US" smtClean="0"/>
              <a:t>The human spirit is a mystery – we need to pray to be able to access and address it (1Cor 2:11-16)</a:t>
            </a:r>
          </a:p>
          <a:p>
            <a:r>
              <a:rPr lang="en-US" smtClean="0"/>
              <a:t>The human spirit is vulnerable – we have to be careful not to wound it. (</a:t>
            </a:r>
            <a:r>
              <a:rPr lang="en-US"/>
              <a:t>A man's spirit will endure sickness, but a </a:t>
            </a:r>
            <a:r>
              <a:rPr lang="en-US" smtClean="0"/>
              <a:t>crushed spirit </a:t>
            </a:r>
            <a:r>
              <a:rPr lang="en-US"/>
              <a:t>who can bear</a:t>
            </a:r>
            <a:r>
              <a:rPr lang="en-US" smtClean="0"/>
              <a:t>?</a:t>
            </a:r>
            <a:r>
              <a:rPr lang="sk-SK" smtClean="0"/>
              <a:t> Prov</a:t>
            </a:r>
            <a:r>
              <a:rPr lang="en-US" smtClean="0"/>
              <a:t>erbs</a:t>
            </a:r>
            <a:r>
              <a:rPr lang="sk-SK" smtClean="0"/>
              <a:t> 18</a:t>
            </a:r>
            <a:r>
              <a:rPr lang="en-US" smtClean="0"/>
              <a:t>:14) </a:t>
            </a:r>
          </a:p>
        </p:txBody>
      </p:sp>
    </p:spTree>
    <p:extLst>
      <p:ext uri="{BB962C8B-B14F-4D97-AF65-F5344CB8AC3E}">
        <p14:creationId xmlns:p14="http://schemas.microsoft.com/office/powerpoint/2010/main" val="332633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79" y="2574758"/>
            <a:ext cx="7055380" cy="1925437"/>
          </a:xfrm>
        </p:spPr>
        <p:txBody>
          <a:bodyPr/>
          <a:lstStyle/>
          <a:p>
            <a:pPr algn="ctr"/>
            <a:r>
              <a:rPr lang="en-US" b="1" smtClean="0"/>
              <a:t>Thank You</a:t>
            </a:r>
            <a:br>
              <a:rPr lang="en-US" b="1" smtClean="0"/>
            </a:br>
            <a:r>
              <a:rPr lang="en-US" b="1" smtClean="0"/>
              <a:t>for Your Attention</a:t>
            </a:r>
            <a:r>
              <a:rPr lang="en-US" smtClean="0"/>
              <a:t>!</a:t>
            </a:r>
            <a:endParaRPr lang="en-US"/>
          </a:p>
        </p:txBody>
      </p:sp>
    </p:spTree>
    <p:extLst>
      <p:ext uri="{BB962C8B-B14F-4D97-AF65-F5344CB8AC3E}">
        <p14:creationId xmlns:p14="http://schemas.microsoft.com/office/powerpoint/2010/main" val="2474032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Problem in Contemporary Education</a:t>
            </a:r>
            <a:endParaRPr lang="en-US"/>
          </a:p>
        </p:txBody>
      </p:sp>
      <p:sp>
        <p:nvSpPr>
          <p:cNvPr id="3" name="Content Placeholder 2"/>
          <p:cNvSpPr>
            <a:spLocks noGrp="1"/>
          </p:cNvSpPr>
          <p:nvPr>
            <p:ph idx="1"/>
          </p:nvPr>
        </p:nvSpPr>
        <p:spPr>
          <a:xfrm>
            <a:off x="827700" y="2052925"/>
            <a:ext cx="7967384" cy="4195481"/>
          </a:xfrm>
        </p:spPr>
        <p:txBody>
          <a:bodyPr/>
          <a:lstStyle/>
          <a:p>
            <a:r>
              <a:rPr lang="en-US" smtClean="0"/>
              <a:t>I think there are two contradictory motives in contemporary </a:t>
            </a:r>
            <a:r>
              <a:rPr lang="en-US" smtClean="0"/>
              <a:t>education, both </a:t>
            </a:r>
            <a:r>
              <a:rPr lang="en-US" smtClean="0"/>
              <a:t>with </a:t>
            </a:r>
            <a:r>
              <a:rPr lang="en-US" i="1" smtClean="0"/>
              <a:t>monistic</a:t>
            </a:r>
            <a:r>
              <a:rPr lang="en-US" smtClean="0"/>
              <a:t> pretensions:</a:t>
            </a:r>
          </a:p>
          <a:p>
            <a:pPr lvl="1"/>
            <a:r>
              <a:rPr lang="en-US" i="1" smtClean="0"/>
              <a:t>scientism</a:t>
            </a:r>
            <a:r>
              <a:rPr lang="en-US" smtClean="0"/>
              <a:t> – </a:t>
            </a:r>
            <a:r>
              <a:rPr lang="en-US" b="1" smtClean="0"/>
              <a:t>deterministic,</a:t>
            </a:r>
            <a:r>
              <a:rPr lang="en-US" smtClean="0"/>
              <a:t> under the influence of natural sciences (physics, chemistry, biology etc.)</a:t>
            </a:r>
          </a:p>
          <a:p>
            <a:pPr lvl="1"/>
            <a:r>
              <a:rPr lang="en-US" i="1" smtClean="0"/>
              <a:t>subjectivism</a:t>
            </a:r>
            <a:r>
              <a:rPr lang="en-US" smtClean="0"/>
              <a:t> – </a:t>
            </a:r>
            <a:r>
              <a:rPr lang="en-US" b="1" smtClean="0"/>
              <a:t>indeterministic,</a:t>
            </a:r>
            <a:r>
              <a:rPr lang="en-US" smtClean="0"/>
              <a:t> under the influence of individualism and postmodernism (pluralism, freedom, self-esteem, etc.)</a:t>
            </a:r>
          </a:p>
          <a:p>
            <a:r>
              <a:rPr lang="en-US" smtClean="0"/>
              <a:t>Christian theology teaches that human beings are </a:t>
            </a:r>
            <a:r>
              <a:rPr lang="en-US" i="1" smtClean="0"/>
              <a:t>both:</a:t>
            </a:r>
            <a:r>
              <a:rPr lang="en-US" smtClean="0"/>
              <a:t> </a:t>
            </a:r>
            <a:br>
              <a:rPr lang="en-US" smtClean="0"/>
            </a:br>
            <a:r>
              <a:rPr lang="en-US" smtClean="0"/>
              <a:t>a part </a:t>
            </a:r>
            <a:r>
              <a:rPr lang="en-US" smtClean="0"/>
              <a:t>of creation (eg. we are largely</a:t>
            </a:r>
            <a:r>
              <a:rPr lang="en-US"/>
              <a:t> – </a:t>
            </a:r>
            <a:r>
              <a:rPr lang="en-US" smtClean="0"/>
              <a:t>not entirely</a:t>
            </a:r>
            <a:r>
              <a:rPr lang="en-US"/>
              <a:t> – </a:t>
            </a:r>
            <a:r>
              <a:rPr lang="en-US" smtClean="0"/>
              <a:t>determined by nature) </a:t>
            </a:r>
            <a:r>
              <a:rPr lang="en-US" i="1" smtClean="0"/>
              <a:t>and:</a:t>
            </a:r>
            <a:r>
              <a:rPr lang="en-US" smtClean="0"/>
              <a:t> </a:t>
            </a:r>
            <a:br>
              <a:rPr lang="en-US" smtClean="0"/>
            </a:br>
            <a:r>
              <a:rPr lang="en-US" smtClean="0"/>
              <a:t>image </a:t>
            </a:r>
            <a:r>
              <a:rPr lang="en-US" smtClean="0"/>
              <a:t>of God (eg. we are largely – not entirely</a:t>
            </a:r>
            <a:r>
              <a:rPr lang="en-US"/>
              <a:t> – </a:t>
            </a:r>
            <a:r>
              <a:rPr lang="en-US" smtClean="0"/>
              <a:t>free to choose our worldview)</a:t>
            </a:r>
            <a:endParaRPr lang="en-US" i="1"/>
          </a:p>
        </p:txBody>
      </p:sp>
    </p:spTree>
    <p:extLst>
      <p:ext uri="{BB962C8B-B14F-4D97-AF65-F5344CB8AC3E}">
        <p14:creationId xmlns:p14="http://schemas.microsoft.com/office/powerpoint/2010/main" val="32933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73" y="324853"/>
            <a:ext cx="7384679" cy="1275347"/>
          </a:xfrm>
        </p:spPr>
        <p:txBody>
          <a:bodyPr/>
          <a:lstStyle/>
          <a:p>
            <a:r>
              <a:rPr lang="en-US" smtClean="0"/>
              <a:t>What Is</a:t>
            </a:r>
            <a:br>
              <a:rPr lang="en-US" smtClean="0"/>
            </a:br>
            <a:r>
              <a:rPr lang="en-US" smtClean="0"/>
              <a:t>Biblical Anthropology?</a:t>
            </a:r>
            <a:endParaRPr lang="en-US"/>
          </a:p>
        </p:txBody>
      </p:sp>
      <p:sp>
        <p:nvSpPr>
          <p:cNvPr id="5" name="Content Placeholder 4"/>
          <p:cNvSpPr>
            <a:spLocks noGrp="1"/>
          </p:cNvSpPr>
          <p:nvPr>
            <p:ph idx="1"/>
          </p:nvPr>
        </p:nvSpPr>
        <p:spPr>
          <a:xfrm>
            <a:off x="228600" y="1816768"/>
            <a:ext cx="8783053" cy="4431639"/>
          </a:xfrm>
        </p:spPr>
        <p:txBody>
          <a:bodyPr>
            <a:normAutofit lnSpcReduction="10000"/>
          </a:bodyPr>
          <a:lstStyle/>
          <a:p>
            <a:r>
              <a:rPr lang="en-US"/>
              <a:t>“[Theological Anthropology] </a:t>
            </a:r>
            <a:r>
              <a:rPr lang="en-US" smtClean="0">
                <a:sym typeface="Symbol" panose="05050102010706020507" pitchFamily="18" charset="2"/>
              </a:rPr>
              <a:t></a:t>
            </a:r>
            <a:r>
              <a:rPr lang="en-US" smtClean="0"/>
              <a:t>includes </a:t>
            </a:r>
            <a:r>
              <a:rPr lang="en-US"/>
              <a:t>the description of man, in his original condition before the fall, in his fall, and as fallen. It begins with the creation of man, discusses his  essential parts, his fall, and especially treats of the doctrines of Sin and Free Will. </a:t>
            </a:r>
            <a:r>
              <a:rPr lang="en-US" smtClean="0"/>
              <a:t>A </a:t>
            </a:r>
            <a:r>
              <a:rPr lang="en-US"/>
              <a:t>great deal will depend  upon a correct apprehension of the teaching of Scripture with reference to such topics as "man created in the  image of God," "original and actual sin," "imputation of guilt," "the free and enslaved will," "the relation of the human will to the divine work of regeneration," and kindred topics.”</a:t>
            </a:r>
          </a:p>
          <a:p>
            <a:r>
              <a:rPr lang="en-US" smtClean="0"/>
              <a:t>traditional distinction: [Juvenal:] “Mens sana in corpore sano”</a:t>
            </a:r>
          </a:p>
          <a:p>
            <a:endParaRPr lang="en-US"/>
          </a:p>
          <a:p>
            <a:r>
              <a:rPr lang="en-US" smtClean="0">
                <a:sym typeface="Symbol" panose="05050102010706020507" pitchFamily="18" charset="2"/>
              </a:rPr>
              <a:t> </a:t>
            </a:r>
            <a:r>
              <a:rPr lang="en-US" smtClean="0">
                <a:sym typeface="Symbol" panose="05050102010706020507" pitchFamily="18" charset="2"/>
              </a:rPr>
              <a:t>implicit </a:t>
            </a:r>
            <a:r>
              <a:rPr lang="en-US" smtClean="0"/>
              <a:t>dualism(?) </a:t>
            </a:r>
            <a:r>
              <a:rPr lang="en-US" smtClean="0"/>
              <a:t>of body and soul (physical and mental abilities)</a:t>
            </a:r>
            <a:endParaRPr lang="en-US"/>
          </a:p>
        </p:txBody>
      </p:sp>
      <p:pic>
        <p:nvPicPr>
          <p:cNvPr id="9" name="Picture 8"/>
          <p:cNvPicPr>
            <a:picLocks noChangeAspect="1"/>
          </p:cNvPicPr>
          <p:nvPr/>
        </p:nvPicPr>
        <p:blipFill>
          <a:blip r:embed="rId2"/>
          <a:stretch>
            <a:fillRect/>
          </a:stretch>
        </p:blipFill>
        <p:spPr>
          <a:xfrm>
            <a:off x="690947" y="5038043"/>
            <a:ext cx="6265742" cy="456877"/>
          </a:xfrm>
          <a:prstGeom prst="rect">
            <a:avLst/>
          </a:prstGeom>
        </p:spPr>
      </p:pic>
    </p:spTree>
    <p:extLst>
      <p:ext uri="{BB962C8B-B14F-4D97-AF65-F5344CB8AC3E}">
        <p14:creationId xmlns:p14="http://schemas.microsoft.com/office/powerpoint/2010/main" val="26217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750"/>
                                        <p:tgtEl>
                                          <p:spTgt spid="5">
                                            <p:txEl>
                                              <p:pRg st="1" end="1"/>
                                            </p:txEl>
                                          </p:spTgt>
                                        </p:tgtEl>
                                      </p:cBhvr>
                                    </p:animEffect>
                                    <p:anim calcmode="lin" valueType="num">
                                      <p:cBhvr>
                                        <p:cTn id="15"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anim calcmode="lin" valueType="num">
                                      <p:cBhvr>
                                        <p:cTn id="22" dur="750" fill="hold"/>
                                        <p:tgtEl>
                                          <p:spTgt spid="9"/>
                                        </p:tgtEl>
                                        <p:attrNameLst>
                                          <p:attrName>ppt_x</p:attrName>
                                        </p:attrNameLst>
                                      </p:cBhvr>
                                      <p:tavLst>
                                        <p:tav tm="0">
                                          <p:val>
                                            <p:strVal val="#ppt_x"/>
                                          </p:val>
                                        </p:tav>
                                        <p:tav tm="100000">
                                          <p:val>
                                            <p:strVal val="#ppt_x"/>
                                          </p:val>
                                        </p:tav>
                                      </p:tavLst>
                                    </p:anim>
                                    <p:anim calcmode="lin" valueType="num">
                                      <p:cBhvr>
                                        <p:cTn id="23"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750"/>
                                        <p:tgtEl>
                                          <p:spTgt spid="5">
                                            <p:txEl>
                                              <p:pRg st="3" end="3"/>
                                            </p:txEl>
                                          </p:spTgt>
                                        </p:tgtEl>
                                      </p:cBhvr>
                                    </p:animEffect>
                                    <p:anim calcmode="lin" valueType="num">
                                      <p:cBhvr>
                                        <p:cTn id="29"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Values and Monism</a:t>
            </a:r>
            <a:endParaRPr lang="en-US"/>
          </a:p>
        </p:txBody>
      </p:sp>
      <p:sp>
        <p:nvSpPr>
          <p:cNvPr id="5" name="Content Placeholder 2"/>
          <p:cNvSpPr>
            <a:spLocks noGrp="1"/>
          </p:cNvSpPr>
          <p:nvPr>
            <p:ph idx="1"/>
          </p:nvPr>
        </p:nvSpPr>
        <p:spPr>
          <a:xfrm>
            <a:off x="827699" y="2052925"/>
            <a:ext cx="8051605" cy="4359907"/>
          </a:xfrm>
        </p:spPr>
        <p:txBody>
          <a:bodyPr>
            <a:normAutofit lnSpcReduction="10000"/>
          </a:bodyPr>
          <a:lstStyle/>
          <a:p>
            <a:r>
              <a:rPr lang="en-US" smtClean="0"/>
              <a:t>Facts/Values dichotomy (Hume: “It is impossible to derive ‘ought’ from ‘is’.”)</a:t>
            </a:r>
          </a:p>
          <a:p>
            <a:pPr lvl="1"/>
            <a:r>
              <a:rPr lang="en-US" smtClean="0"/>
              <a:t>philosophy of eg. Hume, G.E.Moore (“Values are independent from facts” – we create them)</a:t>
            </a:r>
          </a:p>
          <a:p>
            <a:pPr lvl="1"/>
            <a:r>
              <a:rPr lang="en-US" smtClean="0"/>
              <a:t>opposed by eg. Quine, Putnam (“We cannot differentiate between facts and values” – facts and values are in the same category of thought)</a:t>
            </a:r>
          </a:p>
          <a:p>
            <a:r>
              <a:rPr lang="en-US" smtClean="0"/>
              <a:t>Monism </a:t>
            </a:r>
            <a:r>
              <a:rPr lang="en-US" smtClean="0"/>
              <a:t>(in both cases) is trying to create values “from below” (Emotions; Empathy; Evolution; Social construction, etc.)</a:t>
            </a:r>
          </a:p>
          <a:p>
            <a:r>
              <a:rPr lang="en-US" u="sng" smtClean="0">
                <a:sym typeface="Symbol" panose="05050102010706020507" pitchFamily="18" charset="2"/>
              </a:rPr>
              <a:t>[f/v dichotomy]</a:t>
            </a:r>
            <a:r>
              <a:rPr lang="en-US" u="sng" smtClean="0"/>
              <a:t>must be resisted if applied ethics is to succeed in closing the gap between factual  descriptions of situations and moral judgments</a:t>
            </a:r>
            <a:r>
              <a:rPr lang="en-US" smtClean="0"/>
              <a:t> (Routledge Encyclopedia)</a:t>
            </a:r>
          </a:p>
          <a:p>
            <a:endParaRPr lang="en-US" smtClean="0"/>
          </a:p>
        </p:txBody>
      </p:sp>
    </p:spTree>
    <p:extLst>
      <p:ext uri="{BB962C8B-B14F-4D97-AF65-F5344CB8AC3E}">
        <p14:creationId xmlns:p14="http://schemas.microsoft.com/office/powerpoint/2010/main" val="175672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 Example from Emotivism</a:t>
            </a:r>
            <a:endParaRPr lang="en-US"/>
          </a:p>
        </p:txBody>
      </p:sp>
      <p:sp>
        <p:nvSpPr>
          <p:cNvPr id="3" name="Content Placeholder 2"/>
          <p:cNvSpPr>
            <a:spLocks noGrp="1"/>
          </p:cNvSpPr>
          <p:nvPr>
            <p:ph idx="1"/>
          </p:nvPr>
        </p:nvSpPr>
        <p:spPr>
          <a:xfrm>
            <a:off x="484710" y="2052925"/>
            <a:ext cx="8322406" cy="4528349"/>
          </a:xfrm>
        </p:spPr>
        <p:txBody>
          <a:bodyPr>
            <a:normAutofit fontScale="92500" lnSpcReduction="10000"/>
          </a:bodyPr>
          <a:lstStyle/>
          <a:p>
            <a:r>
              <a:rPr lang="en-US" smtClean="0"/>
              <a:t>[C.S.Lewis </a:t>
            </a:r>
            <a:r>
              <a:rPr lang="en-US" i="1" smtClean="0"/>
              <a:t>The Abolition of Man</a:t>
            </a:r>
            <a:r>
              <a:rPr lang="en-US" smtClean="0"/>
              <a:t>] “In </a:t>
            </a:r>
            <a:r>
              <a:rPr lang="en-US"/>
              <a:t>their second chapter Gaius and Titius quote the well-known story of Coleridge at the waterfall. You remember that there were two tourists present: that one called it 'sublime' and the other 'pretty'; and that Coleridge mentally endorsed the first judgement and rejected the second with disgust. Gaius and Titius comment as follows: 'When the man said This is sublime., he appeared to be making a remark  about the waterfall... Actually ... he was not making a remark about the waterfall, but a remark about his own feelings. What he was saying was really I have feelings  associated in my mind with the word "Sublime", or shortly, I have sublime feelings' Here are a good many deep questions settled in a pretty summary fashion. But the  authors are not yet finished. They add: 'This confusion is continually present in language as we use it. We appear to be saying something very important about  something: and actually we are only saying something about our own feelings.”</a:t>
            </a:r>
          </a:p>
        </p:txBody>
      </p:sp>
    </p:spTree>
    <p:extLst>
      <p:ext uri="{BB962C8B-B14F-4D97-AF65-F5344CB8AC3E}">
        <p14:creationId xmlns:p14="http://schemas.microsoft.com/office/powerpoint/2010/main" val="683144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 Example from Determinism</a:t>
            </a:r>
            <a:endParaRPr lang="en-US"/>
          </a:p>
        </p:txBody>
      </p:sp>
      <p:pic>
        <p:nvPicPr>
          <p:cNvPr id="5" name="Picture 4"/>
          <p:cNvPicPr>
            <a:picLocks noChangeAspect="1"/>
          </p:cNvPicPr>
          <p:nvPr/>
        </p:nvPicPr>
        <p:blipFill>
          <a:blip r:embed="rId2"/>
          <a:stretch>
            <a:fillRect/>
          </a:stretch>
        </p:blipFill>
        <p:spPr>
          <a:xfrm>
            <a:off x="828436" y="2565132"/>
            <a:ext cx="7565792" cy="3724979"/>
          </a:xfrm>
          <a:prstGeom prst="rect">
            <a:avLst/>
          </a:prstGeom>
        </p:spPr>
      </p:pic>
      <p:sp>
        <p:nvSpPr>
          <p:cNvPr id="6" name="Content Placeholder 2"/>
          <p:cNvSpPr>
            <a:spLocks noGrp="1"/>
          </p:cNvSpPr>
          <p:nvPr>
            <p:ph idx="1"/>
          </p:nvPr>
        </p:nvSpPr>
        <p:spPr>
          <a:xfrm>
            <a:off x="828436" y="2033337"/>
            <a:ext cx="6711654" cy="4015392"/>
          </a:xfrm>
        </p:spPr>
        <p:txBody>
          <a:bodyPr/>
          <a:lstStyle/>
          <a:p>
            <a:r>
              <a:rPr lang="en-US" smtClean="0"/>
              <a:t>B.F. Skinner </a:t>
            </a:r>
            <a:r>
              <a:rPr lang="en-US" i="1" smtClean="0"/>
              <a:t>Beyond Freedom and Dignity</a:t>
            </a:r>
            <a:endParaRPr lang="en-US"/>
          </a:p>
        </p:txBody>
      </p:sp>
    </p:spTree>
    <p:extLst>
      <p:ext uri="{BB962C8B-B14F-4D97-AF65-F5344CB8AC3E}">
        <p14:creationId xmlns:p14="http://schemas.microsoft.com/office/powerpoint/2010/main" val="108863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611" y="533649"/>
            <a:ext cx="7122694" cy="1234993"/>
          </a:xfrm>
        </p:spPr>
        <p:txBody>
          <a:bodyPr/>
          <a:lstStyle/>
          <a:p>
            <a:r>
              <a:rPr lang="en-US" smtClean="0"/>
              <a:t>Anomalous Monism:</a:t>
            </a:r>
            <a:br>
              <a:rPr lang="en-US" smtClean="0"/>
            </a:br>
            <a:r>
              <a:rPr lang="en-US" smtClean="0"/>
              <a:t>The Way Out?</a:t>
            </a:r>
            <a:endParaRPr lang="en-US"/>
          </a:p>
        </p:txBody>
      </p:sp>
      <p:sp>
        <p:nvSpPr>
          <p:cNvPr id="3" name="Content Placeholder 2"/>
          <p:cNvSpPr>
            <a:spLocks noGrp="1"/>
          </p:cNvSpPr>
          <p:nvPr>
            <p:ph idx="1"/>
          </p:nvPr>
        </p:nvSpPr>
        <p:spPr>
          <a:xfrm>
            <a:off x="613611" y="2201780"/>
            <a:ext cx="7459578" cy="4355432"/>
          </a:xfrm>
        </p:spPr>
        <p:txBody>
          <a:bodyPr>
            <a:normAutofit/>
          </a:bodyPr>
          <a:lstStyle/>
          <a:p>
            <a:r>
              <a:rPr lang="en-US" smtClean="0"/>
              <a:t>[Stanford Encyclopedia] “Anomalous Monism is a theory about the scientific status of psychology, the physical status of mental events, and the relation between these issues developed by Donald Davidson. It claims that psychology cannot be a science like basic physics, in that it cannot in principle yield exceptionless laws for predicting or explaining human thoughts and actions (mental anomalism). It also holds that thoughts and actions must be physical (monism, or token-identity). Thus, according to Anomalous Monism, psychology cannot be reduced to physics, but must nonetheless share a physical ontology.”</a:t>
            </a:r>
            <a:endParaRPr lang="en-US"/>
          </a:p>
        </p:txBody>
      </p:sp>
    </p:spTree>
    <p:extLst>
      <p:ext uri="{BB962C8B-B14F-4D97-AF65-F5344CB8AC3E}">
        <p14:creationId xmlns:p14="http://schemas.microsoft.com/office/powerpoint/2010/main" val="120857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70455"/>
            <a:ext cx="7055380" cy="1400530"/>
          </a:xfrm>
        </p:spPr>
        <p:txBody>
          <a:bodyPr/>
          <a:lstStyle/>
          <a:p>
            <a:r>
              <a:rPr lang="en-US" smtClean="0"/>
              <a:t>Biblical Dualism in Anthropology</a:t>
            </a:r>
            <a:endParaRPr lang="en-US"/>
          </a:p>
        </p:txBody>
      </p:sp>
      <p:pic>
        <p:nvPicPr>
          <p:cNvPr id="4" name="Picture 3"/>
          <p:cNvPicPr>
            <a:picLocks noChangeAspect="1"/>
          </p:cNvPicPr>
          <p:nvPr/>
        </p:nvPicPr>
        <p:blipFill>
          <a:blip r:embed="rId2"/>
          <a:stretch>
            <a:fillRect/>
          </a:stretch>
        </p:blipFill>
        <p:spPr>
          <a:xfrm>
            <a:off x="156410" y="2905376"/>
            <a:ext cx="4297304" cy="3952624"/>
          </a:xfrm>
          <a:prstGeom prst="rect">
            <a:avLst/>
          </a:prstGeom>
        </p:spPr>
      </p:pic>
      <p:pic>
        <p:nvPicPr>
          <p:cNvPr id="8" name="Picture 7"/>
          <p:cNvPicPr>
            <a:picLocks noChangeAspect="1"/>
          </p:cNvPicPr>
          <p:nvPr/>
        </p:nvPicPr>
        <p:blipFill>
          <a:blip r:embed="rId3"/>
          <a:stretch>
            <a:fillRect/>
          </a:stretch>
        </p:blipFill>
        <p:spPr>
          <a:xfrm>
            <a:off x="4822544" y="2905376"/>
            <a:ext cx="3952624" cy="3952624"/>
          </a:xfrm>
          <a:prstGeom prst="rect">
            <a:avLst/>
          </a:prstGeom>
        </p:spPr>
      </p:pic>
      <p:sp>
        <p:nvSpPr>
          <p:cNvPr id="9" name="Content Placeholder 2"/>
          <p:cNvSpPr>
            <a:spLocks noGrp="1"/>
          </p:cNvSpPr>
          <p:nvPr>
            <p:ph idx="1"/>
          </p:nvPr>
        </p:nvSpPr>
        <p:spPr>
          <a:xfrm>
            <a:off x="484710" y="1564105"/>
            <a:ext cx="8659289" cy="4684301"/>
          </a:xfrm>
        </p:spPr>
        <p:txBody>
          <a:bodyPr/>
          <a:lstStyle/>
          <a:p>
            <a:r>
              <a:rPr lang="en-US" smtClean="0"/>
              <a:t>The dangers of dividing – </a:t>
            </a:r>
            <a:r>
              <a:rPr lang="sk-SK" smtClean="0"/>
              <a:t>a </a:t>
            </a:r>
            <a:r>
              <a:rPr lang="en-US" smtClean="0"/>
              <a:t>human being is an essential </a:t>
            </a:r>
            <a:r>
              <a:rPr lang="en-US" smtClean="0"/>
              <a:t>unity (Genesis 2:7)!</a:t>
            </a:r>
            <a:endParaRPr lang="en-US" smtClean="0"/>
          </a:p>
          <a:p>
            <a:r>
              <a:rPr lang="en-US" u="sng" smtClean="0"/>
              <a:t>simplified</a:t>
            </a:r>
            <a:r>
              <a:rPr lang="en-US" smtClean="0"/>
              <a:t> diagrams:</a:t>
            </a:r>
            <a:endParaRPr lang="en-US"/>
          </a:p>
        </p:txBody>
      </p:sp>
    </p:spTree>
    <p:extLst>
      <p:ext uri="{BB962C8B-B14F-4D97-AF65-F5344CB8AC3E}">
        <p14:creationId xmlns:p14="http://schemas.microsoft.com/office/powerpoint/2010/main" val="18958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Understanding Values </a:t>
            </a:r>
            <a:br>
              <a:rPr lang="en-US" smtClean="0"/>
            </a:br>
            <a:r>
              <a:rPr lang="en-US" smtClean="0"/>
              <a:t>in </a:t>
            </a:r>
            <a:r>
              <a:rPr lang="en-US" smtClean="0"/>
              <a:t>Christianity</a:t>
            </a:r>
            <a:endParaRPr lang="en-US"/>
          </a:p>
        </p:txBody>
      </p:sp>
      <p:sp>
        <p:nvSpPr>
          <p:cNvPr id="3" name="Content Placeholder 2"/>
          <p:cNvSpPr>
            <a:spLocks noGrp="1"/>
          </p:cNvSpPr>
          <p:nvPr>
            <p:ph idx="1"/>
          </p:nvPr>
        </p:nvSpPr>
        <p:spPr>
          <a:xfrm>
            <a:off x="827699" y="2052925"/>
            <a:ext cx="7955354" cy="4195481"/>
          </a:xfrm>
        </p:spPr>
        <p:txBody>
          <a:bodyPr>
            <a:normAutofit/>
          </a:bodyPr>
          <a:lstStyle/>
          <a:p>
            <a:r>
              <a:rPr lang="en-US" smtClean="0">
                <a:sym typeface="Symbol" panose="05050102010706020507" pitchFamily="18" charset="2"/>
              </a:rPr>
              <a:t>Traditional  soul-spirit functional division:</a:t>
            </a:r>
          </a:p>
          <a:p>
            <a:pPr lvl="1"/>
            <a:r>
              <a:rPr lang="en-US" smtClean="0">
                <a:sym typeface="Symbol" panose="05050102010706020507" pitchFamily="18" charset="2"/>
              </a:rPr>
              <a:t>human soul: mind, will, emotion</a:t>
            </a:r>
          </a:p>
          <a:p>
            <a:pPr lvl="1"/>
            <a:r>
              <a:rPr lang="en-US" smtClean="0">
                <a:sym typeface="Symbol" panose="05050102010706020507" pitchFamily="18" charset="2"/>
              </a:rPr>
              <a:t>human spirit: intuition, conscience, worship</a:t>
            </a:r>
          </a:p>
          <a:p>
            <a:r>
              <a:rPr lang="en-US" smtClean="0">
                <a:sym typeface="Symbol" panose="05050102010706020507" pitchFamily="18" charset="2"/>
              </a:rPr>
              <a:t></a:t>
            </a:r>
            <a:r>
              <a:rPr lang="en-US" smtClean="0"/>
              <a:t>are derived from the existence and character of God</a:t>
            </a:r>
          </a:p>
          <a:p>
            <a:r>
              <a:rPr lang="en-US" smtClean="0"/>
              <a:t>God is </a:t>
            </a:r>
            <a:r>
              <a:rPr lang="en-US" i="1" smtClean="0"/>
              <a:t>spirit</a:t>
            </a:r>
            <a:r>
              <a:rPr lang="en-US" smtClean="0"/>
              <a:t> </a:t>
            </a:r>
            <a:r>
              <a:rPr lang="en-US">
                <a:sym typeface="Symbol" panose="05050102010706020507" pitchFamily="18" charset="2"/>
              </a:rPr>
              <a:t></a:t>
            </a:r>
            <a:endParaRPr lang="en-US" i="1" smtClean="0"/>
          </a:p>
          <a:p>
            <a:r>
              <a:rPr lang="en-US" smtClean="0"/>
              <a:t>(John 4:24) </a:t>
            </a:r>
            <a:r>
              <a:rPr lang="en-US" smtClean="0"/>
              <a:t>[God </a:t>
            </a:r>
            <a:r>
              <a:rPr lang="en-US"/>
              <a:t>is spirit</a:t>
            </a:r>
            <a:r>
              <a:rPr lang="en-US" smtClean="0"/>
              <a:t>,] </a:t>
            </a:r>
            <a:r>
              <a:rPr lang="en-US"/>
              <a:t>and those who worship him must worship in spirit and truth</a:t>
            </a:r>
            <a:r>
              <a:rPr lang="en-US" smtClean="0"/>
              <a:t>.</a:t>
            </a:r>
          </a:p>
          <a:p>
            <a:r>
              <a:rPr lang="en-US" smtClean="0"/>
              <a:t>(1Cor 2:14) The natural (</a:t>
            </a:r>
            <a:r>
              <a:rPr lang="en-US" smtClean="0">
                <a:sym typeface="Symbol" panose="05050102010706020507" pitchFamily="18" charset="2"/>
              </a:rPr>
              <a:t></a:t>
            </a:r>
            <a:r>
              <a:rPr lang="en-US"/>
              <a:t>!) person </a:t>
            </a:r>
            <a:r>
              <a:rPr lang="en-US"/>
              <a:t>does not accept the things of the Spirit of God, for they are folly to him, and he is not able to understand them because they are spiritually discerned</a:t>
            </a:r>
            <a:r>
              <a:rPr lang="en-US" smtClean="0"/>
              <a:t>.</a:t>
            </a:r>
          </a:p>
          <a:p>
            <a:endParaRPr lang="en-US"/>
          </a:p>
        </p:txBody>
      </p:sp>
    </p:spTree>
    <p:extLst>
      <p:ext uri="{BB962C8B-B14F-4D97-AF65-F5344CB8AC3E}">
        <p14:creationId xmlns:p14="http://schemas.microsoft.com/office/powerpoint/2010/main" val="12577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402</TotalTime>
  <Words>1010</Words>
  <Application>Microsoft Office PowerPoint</Application>
  <PresentationFormat>On-screen Show (4:3)</PresentationFormat>
  <Paragraphs>47</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Century Gothic</vt:lpstr>
      <vt:lpstr>Garamond</vt:lpstr>
      <vt:lpstr>Symbol</vt:lpstr>
      <vt:lpstr>Wingdings 3</vt:lpstr>
      <vt:lpstr>Ion</vt:lpstr>
      <vt:lpstr>Organic</vt:lpstr>
      <vt:lpstr>BIBLICAL ANTHROPOLOGY  IN EDUCATION  Dana &amp; Pavel Hanes</vt:lpstr>
      <vt:lpstr>A Problem in Contemporary Education</vt:lpstr>
      <vt:lpstr>What Is Biblical Anthropology?</vt:lpstr>
      <vt:lpstr>Values and Monism</vt:lpstr>
      <vt:lpstr>An Example from Emotivism</vt:lpstr>
      <vt:lpstr>An Example from Determinism</vt:lpstr>
      <vt:lpstr>Anomalous Monism: The Way Out?</vt:lpstr>
      <vt:lpstr>Biblical Dualism in Anthropology</vt:lpstr>
      <vt:lpstr>Understanding Values  in Christianity</vt:lpstr>
      <vt:lpstr>Teaching Values Using Biblical Anthropology</vt:lpstr>
      <vt:lpstr>Theory in Practice</vt:lpstr>
      <vt:lpstr>Thank You for Your Attention!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Pavel Hanes</dc:creator>
  <cp:lastModifiedBy>Pavel Hanes</cp:lastModifiedBy>
  <cp:revision>155</cp:revision>
  <cp:lastPrinted>2014-05-28T09:53:16Z</cp:lastPrinted>
  <dcterms:created xsi:type="dcterms:W3CDTF">2014-05-27T09:32:30Z</dcterms:created>
  <dcterms:modified xsi:type="dcterms:W3CDTF">2014-06-03T07:53:47Z</dcterms:modified>
</cp:coreProperties>
</file>